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72" r:id="rId11"/>
    <p:sldId id="273" r:id="rId12"/>
    <p:sldId id="274" r:id="rId13"/>
    <p:sldId id="275" r:id="rId14"/>
    <p:sldId id="276" r:id="rId15"/>
    <p:sldId id="265" r:id="rId16"/>
    <p:sldId id="277" r:id="rId17"/>
    <p:sldId id="266" r:id="rId18"/>
    <p:sldId id="278" r:id="rId19"/>
    <p:sldId id="267" r:id="rId20"/>
    <p:sldId id="279" r:id="rId21"/>
    <p:sldId id="268" r:id="rId22"/>
    <p:sldId id="280" r:id="rId23"/>
    <p:sldId id="269" r:id="rId24"/>
    <p:sldId id="281" r:id="rId25"/>
    <p:sldId id="270" r:id="rId26"/>
    <p:sldId id="282" r:id="rId27"/>
    <p:sldId id="271" r:id="rId28"/>
    <p:sldId id="283" r:id="rId29"/>
    <p:sldId id="284" r:id="rId30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2" autoAdjust="0"/>
    <p:restoredTop sz="94660"/>
  </p:normalViewPr>
  <p:slideViewPr>
    <p:cSldViewPr>
      <p:cViewPr varScale="1">
        <p:scale>
          <a:sx n="110" d="100"/>
          <a:sy n="110" d="100"/>
        </p:scale>
        <p:origin x="988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D1714-57D6-46E3-AF86-8B0B9D8CCCF4}" type="datetimeFigureOut">
              <a:rPr lang="zh-HK" altLang="en-US" smtClean="0"/>
              <a:t>3/4/2022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BE3F6-BF1C-4142-856D-6E6B23269F1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25990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BE3F6-BF1C-4142-856D-6E6B23269F1B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02272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BE3F6-BF1C-4142-856D-6E6B23269F1B}" type="slidenum">
              <a:rPr lang="zh-HK" altLang="en-US" smtClean="0"/>
              <a:t>24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29156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F06E-3771-4284-9127-4A3DA56331D9}" type="datetime1">
              <a:rPr lang="zh-HK" altLang="en-US" smtClean="0"/>
              <a:t>3/4/2022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999-AA30-4A9C-9465-B15C3EE02AE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5413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A19B-939E-427E-AACF-8076EB6198B4}" type="datetime1">
              <a:rPr lang="zh-HK" altLang="en-US" smtClean="0"/>
              <a:t>3/4/2022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999-AA30-4A9C-9465-B15C3EE02AE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4267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7805-1E9A-4F06-9C1D-CC5D9FAFDF9A}" type="datetime1">
              <a:rPr lang="zh-HK" altLang="en-US" smtClean="0"/>
              <a:t>3/4/2022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999-AA30-4A9C-9465-B15C3EE02AE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6846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000B-2B3B-4ED3-B484-8BF57EFA7822}" type="datetime1">
              <a:rPr lang="zh-HK" altLang="en-US" smtClean="0"/>
              <a:t>3/4/2022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999-AA30-4A9C-9465-B15C3EE02AE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70492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3C25-B15C-4998-83F6-8586339F6726}" type="datetime1">
              <a:rPr lang="zh-HK" altLang="en-US" smtClean="0"/>
              <a:t>3/4/2022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999-AA30-4A9C-9465-B15C3EE02AE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165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8731-4AC9-4233-8E46-245176AAD5A4}" type="datetime1">
              <a:rPr lang="zh-HK" altLang="en-US" smtClean="0"/>
              <a:t>3/4/2022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999-AA30-4A9C-9465-B15C3EE02AE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59203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97BC-31F9-466B-836D-8C2FDBD5E754}" type="datetime1">
              <a:rPr lang="zh-HK" altLang="en-US" smtClean="0"/>
              <a:t>3/4/2022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999-AA30-4A9C-9465-B15C3EE02AE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0874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D3C2-733E-4C10-8871-F86341C4CC6E}" type="datetime1">
              <a:rPr lang="zh-HK" altLang="en-US" smtClean="0"/>
              <a:t>3/4/2022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999-AA30-4A9C-9465-B15C3EE02AE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472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625F3-4318-4603-9E65-34CE97D89D03}" type="datetime1">
              <a:rPr lang="zh-HK" altLang="en-US" smtClean="0"/>
              <a:t>3/4/2022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999-AA30-4A9C-9465-B15C3EE02AE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5348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5E878-1D5A-4338-846C-5AB7F3D204F2}" type="datetime1">
              <a:rPr lang="zh-HK" altLang="en-US" smtClean="0"/>
              <a:t>3/4/2022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999-AA30-4A9C-9465-B15C3EE02AE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829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68C7-BE08-43AE-8647-6132B122BC3D}" type="datetime1">
              <a:rPr lang="zh-HK" altLang="en-US" smtClean="0"/>
              <a:t>3/4/2022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999-AA30-4A9C-9465-B15C3EE02AE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1535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CFA24-8761-488D-A07C-F084DCDFA236}" type="datetime1">
              <a:rPr lang="zh-HK" altLang="en-US" smtClean="0"/>
              <a:t>3/4/2022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C6999-AA30-4A9C-9465-B15C3EE02AE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0935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7967" y="620688"/>
            <a:ext cx="7772400" cy="2448272"/>
          </a:xfrm>
        </p:spPr>
        <p:txBody>
          <a:bodyPr>
            <a:normAutofit/>
          </a:bodyPr>
          <a:lstStyle/>
          <a:p>
            <a:r>
              <a:rPr lang="en-US" altLang="zh-HK" sz="6000" dirty="0"/>
              <a:t>Home Inspection (</a:t>
            </a:r>
            <a:r>
              <a:rPr lang="zh-TW" altLang="en-US" sz="6000" dirty="0"/>
              <a:t>驗屋</a:t>
            </a:r>
            <a:r>
              <a:rPr lang="en-US" altLang="zh-TW" sz="6000" dirty="0"/>
              <a:t>)</a:t>
            </a:r>
            <a:br>
              <a:rPr lang="en-US" altLang="zh-TW" sz="6000" dirty="0"/>
            </a:br>
            <a:endParaRPr lang="zh-HK" altLang="en-US" sz="6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75656" y="4941168"/>
            <a:ext cx="6400800" cy="1080120"/>
          </a:xfrm>
        </p:spPr>
        <p:txBody>
          <a:bodyPr>
            <a:normAutofit/>
          </a:bodyPr>
          <a:lstStyle/>
          <a:p>
            <a:r>
              <a:rPr lang="en-US" altLang="zh-HK" sz="2400" dirty="0"/>
              <a:t>Presented by Edward Tsang (</a:t>
            </a:r>
            <a:r>
              <a:rPr lang="zh-TW" altLang="en-US" sz="2400" dirty="0"/>
              <a:t>曾慶樂</a:t>
            </a:r>
            <a:r>
              <a:rPr lang="en-US" altLang="zh-TW" sz="2400" dirty="0"/>
              <a:t>)</a:t>
            </a:r>
            <a:endParaRPr lang="en-US" altLang="zh-HK" sz="2400" dirty="0"/>
          </a:p>
          <a:p>
            <a:r>
              <a:rPr lang="en-US" altLang="zh-HK" sz="2400" dirty="0"/>
              <a:t>(License # </a:t>
            </a:r>
            <a:r>
              <a:rPr lang="en-US" altLang="zh-TW" sz="2400" dirty="0"/>
              <a:t>(</a:t>
            </a:r>
            <a:r>
              <a:rPr lang="zh-TW" altLang="en-US" sz="2400" dirty="0"/>
              <a:t>牌照號碼</a:t>
            </a:r>
            <a:r>
              <a:rPr lang="en-US" altLang="zh-TW" sz="2400" dirty="0"/>
              <a:t>)</a:t>
            </a:r>
            <a:r>
              <a:rPr lang="en-US" altLang="zh-HK" sz="2400" dirty="0"/>
              <a:t>: 80018)</a:t>
            </a:r>
          </a:p>
          <a:p>
            <a:endParaRPr lang="en-US" altLang="zh-HK" dirty="0"/>
          </a:p>
          <a:p>
            <a:endParaRPr lang="zh-HK" altLang="en-US" dirty="0"/>
          </a:p>
        </p:txBody>
      </p:sp>
      <p:pic>
        <p:nvPicPr>
          <p:cNvPr id="1029" name="Picture 5" descr="C:\Program Files (x86)\Microsoft Office\MEDIA\CAGCAT10\j009038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8" y="1988840"/>
            <a:ext cx="328118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999-AA30-4A9C-9465-B15C3EE02AEE}" type="slidenum">
              <a:rPr lang="zh-HK" altLang="en-US" smtClean="0"/>
              <a:t>1</a:t>
            </a:fld>
            <a:endParaRPr lang="zh-HK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941168"/>
            <a:ext cx="1152128" cy="93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84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7473" y="23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HK" dirty="0"/>
              <a:t>Common Exterior defects (1)</a:t>
            </a:r>
            <a:br>
              <a:rPr lang="en-US" altLang="zh-HK" dirty="0"/>
            </a:br>
            <a:r>
              <a:rPr lang="en-US" altLang="zh-TW" u="sng" dirty="0"/>
              <a:t>(</a:t>
            </a:r>
            <a:r>
              <a:rPr lang="zh-TW" altLang="en-US" u="sng" dirty="0"/>
              <a:t>常見外部系統毛病</a:t>
            </a:r>
            <a:r>
              <a:rPr lang="en-US" altLang="zh-TW" u="sng" dirty="0"/>
              <a:t>) (1)</a:t>
            </a:r>
            <a:endParaRPr lang="zh-HK" altLang="en-US" u="sng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4784"/>
            <a:ext cx="3528392" cy="215036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999-AA30-4A9C-9465-B15C3EE02AEE}" type="slidenum">
              <a:rPr lang="zh-HK" altLang="en-US" smtClean="0"/>
              <a:t>10</a:t>
            </a:fld>
            <a:endParaRPr lang="zh-HK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49080"/>
            <a:ext cx="3772051" cy="210377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3772049" cy="215036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49080"/>
            <a:ext cx="3528392" cy="2103773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69423" y="3651921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Brick wall no weep hole (</a:t>
            </a:r>
            <a:r>
              <a:rPr lang="zh-TW" altLang="en-US" b="1" u="sng" dirty="0"/>
              <a:t>磚牆缺少淚孔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076056" y="363515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u="sng" dirty="0"/>
              <a:t>Stucco wall crack (</a:t>
            </a:r>
            <a:r>
              <a:rPr lang="zh-TW" altLang="en-US" b="1" u="sng" dirty="0"/>
              <a:t>灰泥牆有裂痕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65307" y="6237514"/>
            <a:ext cx="420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Stucco wall moisture in (</a:t>
            </a:r>
            <a:r>
              <a:rPr lang="zh-TW" altLang="en-US" b="1" u="sng" dirty="0"/>
              <a:t>灰泥牆水氣滲入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692368" y="6249007"/>
            <a:ext cx="371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u="sng" dirty="0"/>
              <a:t>T</a:t>
            </a:r>
            <a:r>
              <a:rPr lang="en-US" altLang="zh-HK" b="1" u="sng" dirty="0"/>
              <a:t>oo close to grade (</a:t>
            </a:r>
            <a:r>
              <a:rPr lang="zh-TW" altLang="en-US" b="1" u="sng" dirty="0"/>
              <a:t>牆身太接近地面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1285083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MY" altLang="zh-HK" dirty="0"/>
              <a:t>Common Exterior defects (</a:t>
            </a:r>
            <a:r>
              <a:rPr lang="en-US" altLang="zh-TW" dirty="0"/>
              <a:t>2</a:t>
            </a:r>
            <a:r>
              <a:rPr lang="en-MY" altLang="zh-HK" dirty="0"/>
              <a:t>)</a:t>
            </a:r>
            <a:br>
              <a:rPr lang="en-MY" altLang="zh-HK" dirty="0"/>
            </a:br>
            <a:r>
              <a:rPr lang="en-MY" altLang="zh-HK" u="sng" dirty="0"/>
              <a:t>(</a:t>
            </a:r>
            <a:r>
              <a:rPr lang="zh-HK" altLang="en-US" u="sng" dirty="0"/>
              <a:t>常見外部系統毛病</a:t>
            </a:r>
            <a:r>
              <a:rPr lang="en-US" altLang="zh-HK" u="sng" dirty="0"/>
              <a:t>) (</a:t>
            </a:r>
            <a:r>
              <a:rPr lang="en-US" altLang="zh-TW" u="sng" dirty="0"/>
              <a:t>2</a:t>
            </a:r>
            <a:r>
              <a:rPr lang="en-US" altLang="zh-HK" u="sng" dirty="0"/>
              <a:t>)</a:t>
            </a:r>
            <a:endParaRPr lang="zh-HK" altLang="en-US" u="sng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3744416" cy="223224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601545" y="6313529"/>
            <a:ext cx="2133600" cy="365125"/>
          </a:xfrm>
        </p:spPr>
        <p:txBody>
          <a:bodyPr/>
          <a:lstStyle/>
          <a:p>
            <a:fld id="{2F9C6999-AA30-4A9C-9465-B15C3EE02AEE}" type="slidenum">
              <a:rPr lang="zh-HK" altLang="en-US" smtClean="0"/>
              <a:t>11</a:t>
            </a:fld>
            <a:endParaRPr lang="zh-HK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468" y="1429808"/>
            <a:ext cx="3592571" cy="22322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49081"/>
            <a:ext cx="3744416" cy="216024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468" y="4149080"/>
            <a:ext cx="3592572" cy="2160242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805997" y="3612892"/>
            <a:ext cx="3492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Door threshold too low (</a:t>
            </a:r>
            <a:r>
              <a:rPr lang="zh-TW" altLang="en-US" b="1" u="sng" dirty="0"/>
              <a:t>門檻太低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427984" y="359704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u="sng" dirty="0"/>
              <a:t>Window caulking ineffective (</a:t>
            </a:r>
            <a:r>
              <a:rPr lang="zh-TW" altLang="en-US" b="1" u="sng" dirty="0"/>
              <a:t>窗框堵縫失效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827584" y="630926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u="sng" dirty="0"/>
              <a:t>Damaged window well (</a:t>
            </a:r>
            <a:r>
              <a:rPr lang="zh-TW" altLang="en-US" b="1" u="sng" dirty="0"/>
              <a:t>窗井損壞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939248" y="6309322"/>
            <a:ext cx="336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600" b="1" u="sng" dirty="0"/>
              <a:t>  </a:t>
            </a:r>
            <a:r>
              <a:rPr lang="en-US" altLang="zh-HK" b="1" u="sng" dirty="0"/>
              <a:t>Well wall damaged (</a:t>
            </a:r>
            <a:r>
              <a:rPr lang="zh-TW" altLang="en-US" b="1" u="sng" dirty="0"/>
              <a:t>窗井牆損壞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1341306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MY" altLang="zh-HK" dirty="0"/>
              <a:t>Common Exterior defects (</a:t>
            </a:r>
            <a:r>
              <a:rPr lang="en-US" altLang="zh-TW" dirty="0"/>
              <a:t>3</a:t>
            </a:r>
            <a:r>
              <a:rPr lang="en-MY" altLang="zh-HK" dirty="0"/>
              <a:t>)</a:t>
            </a:r>
            <a:br>
              <a:rPr lang="en-MY" altLang="zh-HK" dirty="0"/>
            </a:br>
            <a:r>
              <a:rPr lang="en-MY" altLang="zh-HK" u="sng" dirty="0"/>
              <a:t>(</a:t>
            </a:r>
            <a:r>
              <a:rPr lang="zh-HK" altLang="en-US" u="sng" dirty="0"/>
              <a:t>常見外部系統毛病</a:t>
            </a:r>
            <a:r>
              <a:rPr lang="en-US" altLang="zh-HK" u="sng" dirty="0"/>
              <a:t>) (</a:t>
            </a:r>
            <a:r>
              <a:rPr lang="en-US" altLang="zh-TW" u="sng" dirty="0"/>
              <a:t>3</a:t>
            </a:r>
            <a:r>
              <a:rPr lang="en-US" altLang="zh-HK" u="sng" dirty="0"/>
              <a:t>)</a:t>
            </a:r>
            <a:endParaRPr lang="zh-HK" altLang="en-US" u="sng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25" y="1412776"/>
            <a:ext cx="3727593" cy="223224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999-AA30-4A9C-9465-B15C3EE02AEE}" type="slidenum">
              <a:rPr lang="zh-HK" altLang="en-US" smtClean="0"/>
              <a:t>12</a:t>
            </a:fld>
            <a:endParaRPr lang="zh-HK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3631952" cy="22322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49080"/>
            <a:ext cx="3744416" cy="214198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497" y="4149080"/>
            <a:ext cx="3622487" cy="214198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958426" y="3645024"/>
            <a:ext cx="2939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Deck post rot (</a:t>
            </a:r>
            <a:r>
              <a:rPr lang="zh-TW" altLang="en-US" b="1" u="sng" dirty="0"/>
              <a:t>平台支柱腐爛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644007" y="3645024"/>
            <a:ext cx="424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Deck support inadequate (</a:t>
            </a:r>
            <a:r>
              <a:rPr lang="zh-TW" altLang="en-US" b="1" u="sng" dirty="0"/>
              <a:t>平台支撑不足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182747" y="6266530"/>
            <a:ext cx="3050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Soffit loose (</a:t>
            </a:r>
            <a:r>
              <a:rPr lang="zh-TW" altLang="en-US" b="1" u="sng" dirty="0"/>
              <a:t>屋簷底模鬆脫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041236" y="6303506"/>
            <a:ext cx="3308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Fascia board rotted (</a:t>
            </a:r>
            <a:r>
              <a:rPr lang="zh-TW" altLang="en-US" b="1" u="sng" dirty="0"/>
              <a:t>封檐板腐爛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2371663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MY" altLang="zh-HK" dirty="0"/>
              <a:t>Common Exterior defects (</a:t>
            </a:r>
            <a:r>
              <a:rPr lang="en-US" altLang="zh-TW" dirty="0"/>
              <a:t>4</a:t>
            </a:r>
            <a:r>
              <a:rPr lang="en-MY" altLang="zh-HK" dirty="0"/>
              <a:t>)</a:t>
            </a:r>
            <a:br>
              <a:rPr lang="en-MY" altLang="zh-HK" dirty="0"/>
            </a:br>
            <a:r>
              <a:rPr lang="en-MY" altLang="zh-HK" u="sng" dirty="0"/>
              <a:t>(</a:t>
            </a:r>
            <a:r>
              <a:rPr lang="zh-HK" altLang="en-US" u="sng" dirty="0"/>
              <a:t>常見外部系統毛病</a:t>
            </a:r>
            <a:r>
              <a:rPr lang="en-US" altLang="zh-HK" u="sng" dirty="0"/>
              <a:t>) (</a:t>
            </a:r>
            <a:r>
              <a:rPr lang="en-US" altLang="zh-TW" u="sng" dirty="0"/>
              <a:t>4</a:t>
            </a:r>
            <a:r>
              <a:rPr lang="en-US" altLang="zh-HK" u="sng" dirty="0"/>
              <a:t>)</a:t>
            </a:r>
            <a:endParaRPr lang="zh-HK" altLang="en-US" u="sng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3816424" cy="2260847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999-AA30-4A9C-9465-B15C3EE02AEE}" type="slidenum">
              <a:rPr lang="zh-HK" altLang="en-US" smtClean="0"/>
              <a:t>13</a:t>
            </a:fld>
            <a:endParaRPr lang="zh-HK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2776"/>
            <a:ext cx="3528392" cy="222731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49080"/>
            <a:ext cx="3816424" cy="223224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49080"/>
            <a:ext cx="3528392" cy="2232248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395536" y="367638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Old perimeter drain tile </a:t>
            </a:r>
            <a:r>
              <a:rPr lang="en-US" altLang="zh-TW" b="1" u="sng" dirty="0"/>
              <a:t>(</a:t>
            </a:r>
            <a:r>
              <a:rPr lang="zh-TW" altLang="en-US" b="1" u="sng" dirty="0"/>
              <a:t>陳舊外圍排水瓦通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941651" y="3633496"/>
            <a:ext cx="380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Discharge too close (</a:t>
            </a:r>
            <a:r>
              <a:rPr lang="zh-TW" altLang="en-US" b="1" u="sng" dirty="0"/>
              <a:t>排水離屋太近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52578" y="6391491"/>
            <a:ext cx="4143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Walkway trip hazard (</a:t>
            </a:r>
            <a:r>
              <a:rPr lang="zh-TW" altLang="en-US" b="1" u="sng" dirty="0"/>
              <a:t>人行道有絆倒危險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184068" y="638132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600" b="1" u="sng" dirty="0"/>
              <a:t>  </a:t>
            </a:r>
            <a:r>
              <a:rPr lang="en-US" altLang="zh-HK" b="1" u="sng" dirty="0"/>
              <a:t>Railings ineffective (</a:t>
            </a:r>
            <a:r>
              <a:rPr lang="zh-TW" altLang="en-US" b="1" u="sng" dirty="0"/>
              <a:t>圍欄失效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2694757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altLang="zh-HK" dirty="0"/>
              <a:t>Common Exterior System Defects (</a:t>
            </a:r>
            <a:r>
              <a:rPr lang="en-US" altLang="zh-TW" dirty="0"/>
              <a:t>5</a:t>
            </a:r>
            <a:r>
              <a:rPr lang="en-MY" altLang="zh-HK" dirty="0"/>
              <a:t>)</a:t>
            </a:r>
            <a:br>
              <a:rPr lang="en-MY" altLang="zh-HK" dirty="0"/>
            </a:br>
            <a:r>
              <a:rPr lang="en-MY" altLang="zh-HK" u="sng" dirty="0"/>
              <a:t>(</a:t>
            </a:r>
            <a:r>
              <a:rPr lang="zh-HK" altLang="en-US" u="sng" dirty="0"/>
              <a:t>常見外部系統毛病</a:t>
            </a:r>
            <a:r>
              <a:rPr lang="en-US" altLang="zh-HK" u="sng" dirty="0"/>
              <a:t>) (</a:t>
            </a:r>
            <a:r>
              <a:rPr lang="en-US" altLang="zh-TW" u="sng" dirty="0"/>
              <a:t>5</a:t>
            </a:r>
            <a:r>
              <a:rPr lang="en-US" altLang="zh-HK" u="sng" dirty="0"/>
              <a:t>)</a:t>
            </a:r>
            <a:endParaRPr lang="zh-HK" altLang="en-US" u="sng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3744416" cy="223224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999-AA30-4A9C-9465-B15C3EE02AEE}" type="slidenum">
              <a:rPr lang="zh-HK" altLang="en-US" smtClean="0"/>
              <a:t>14</a:t>
            </a:fld>
            <a:endParaRPr lang="zh-HK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84784"/>
            <a:ext cx="3528392" cy="22322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49080"/>
            <a:ext cx="3744416" cy="223224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49080"/>
            <a:ext cx="3528248" cy="2232248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39552" y="3693438"/>
            <a:ext cx="4176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Retailing wall leaning </a:t>
            </a:r>
            <a:r>
              <a:rPr lang="en-US" altLang="zh-TW" b="1" u="sng" dirty="0"/>
              <a:t>(</a:t>
            </a:r>
            <a:r>
              <a:rPr lang="zh-TW" altLang="en-US" b="1" u="sng" dirty="0"/>
              <a:t>擋土牆傾斜</a:t>
            </a:r>
            <a:r>
              <a:rPr lang="en-US" altLang="zh-TW" b="1" u="sng" dirty="0"/>
              <a:t>/</a:t>
            </a:r>
            <a:r>
              <a:rPr lang="zh-TW" altLang="en-US" b="1" u="sng" dirty="0"/>
              <a:t>爆裂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932040" y="371703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Retaining wall rotted (</a:t>
            </a:r>
            <a:r>
              <a:rPr lang="zh-TW" altLang="en-US" b="1" u="sng" dirty="0"/>
              <a:t>擋土牆腐爛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17348" y="63716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Garage gastight damaged (</a:t>
            </a:r>
            <a:r>
              <a:rPr lang="zh-TW" altLang="en-US" b="1" u="sng" dirty="0"/>
              <a:t>車房氣密削弱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363688" y="6391055"/>
            <a:ext cx="407019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700" b="1" u="sng" dirty="0" err="1"/>
              <a:t>Mandoor</a:t>
            </a:r>
            <a:r>
              <a:rPr lang="en-US" altLang="zh-HK" sz="1700" b="1" u="sng" dirty="0"/>
              <a:t> not self-closing (</a:t>
            </a:r>
            <a:r>
              <a:rPr lang="zh-TW" altLang="en-US" sz="1700" b="1" u="sng" dirty="0"/>
              <a:t>人門不自動全關</a:t>
            </a:r>
            <a:r>
              <a:rPr lang="en-US" altLang="zh-TW" sz="1700" b="1" u="sng" dirty="0"/>
              <a:t>)</a:t>
            </a:r>
            <a:endParaRPr lang="zh-HK" altLang="en-US" sz="1700" b="1" u="sng" dirty="0"/>
          </a:p>
        </p:txBody>
      </p:sp>
    </p:spTree>
    <p:extLst>
      <p:ext uri="{BB962C8B-B14F-4D97-AF65-F5344CB8AC3E}">
        <p14:creationId xmlns:p14="http://schemas.microsoft.com/office/powerpoint/2010/main" val="4028082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u="sng" dirty="0"/>
              <a:t>Structural Systems (</a:t>
            </a:r>
            <a:r>
              <a:rPr lang="zh-TW" altLang="en-US" u="sng" dirty="0"/>
              <a:t>結構系統</a:t>
            </a:r>
            <a:r>
              <a:rPr lang="en-US" altLang="zh-TW" u="sng" dirty="0"/>
              <a:t>)</a:t>
            </a:r>
            <a:endParaRPr lang="zh-HK" altLang="en-US" u="sng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Foundation Structure (</a:t>
            </a:r>
            <a:r>
              <a:rPr lang="zh-TW" altLang="en-US" dirty="0"/>
              <a:t>地基結構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Floor Structure </a:t>
            </a:r>
            <a:r>
              <a:rPr lang="en-US" altLang="zh-TW" dirty="0"/>
              <a:t>(</a:t>
            </a:r>
            <a:r>
              <a:rPr lang="zh-TW" altLang="en-US" dirty="0"/>
              <a:t>地板結構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Wall Structure </a:t>
            </a:r>
            <a:r>
              <a:rPr lang="en-US" altLang="zh-TW" dirty="0"/>
              <a:t>(</a:t>
            </a:r>
            <a:r>
              <a:rPr lang="zh-TW" altLang="en-US" dirty="0"/>
              <a:t>牆壁結構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Ceiling Structure </a:t>
            </a:r>
            <a:r>
              <a:rPr lang="en-US" altLang="zh-TW" dirty="0"/>
              <a:t>(</a:t>
            </a:r>
            <a:r>
              <a:rPr lang="zh-TW" altLang="en-US" dirty="0"/>
              <a:t>天花結構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Roof Structure </a:t>
            </a:r>
            <a:r>
              <a:rPr lang="en-US" altLang="zh-TW" dirty="0"/>
              <a:t>(</a:t>
            </a:r>
            <a:r>
              <a:rPr lang="zh-TW" altLang="en-US" dirty="0"/>
              <a:t>屋頂結構</a:t>
            </a:r>
            <a:r>
              <a:rPr lang="en-US" altLang="zh-TW" dirty="0"/>
              <a:t>)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999-AA30-4A9C-9465-B15C3EE02AEE}" type="slidenum">
              <a:rPr lang="zh-HK" altLang="en-US" smtClean="0"/>
              <a:t>15</a:t>
            </a:fld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216614"/>
            <a:ext cx="1151045" cy="93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2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HK" dirty="0"/>
              <a:t>Common </a:t>
            </a:r>
            <a:r>
              <a:rPr lang="en-US" altLang="zh-HK" sz="4000" dirty="0"/>
              <a:t>Structural</a:t>
            </a:r>
            <a:r>
              <a:rPr lang="en-US" altLang="zh-HK" dirty="0"/>
              <a:t> </a:t>
            </a:r>
            <a:r>
              <a:rPr lang="en-US" altLang="zh-TW" dirty="0"/>
              <a:t>System </a:t>
            </a:r>
            <a:r>
              <a:rPr lang="en-US" altLang="zh-HK" dirty="0"/>
              <a:t>Defects</a:t>
            </a:r>
            <a:br>
              <a:rPr lang="en-US" altLang="zh-HK" dirty="0"/>
            </a:br>
            <a:r>
              <a:rPr lang="en-US" altLang="zh-TW" u="sng" dirty="0"/>
              <a:t>(</a:t>
            </a:r>
            <a:r>
              <a:rPr lang="zh-TW" altLang="en-US" u="sng" dirty="0"/>
              <a:t>常見結構系統毛病</a:t>
            </a:r>
            <a:r>
              <a:rPr lang="en-US" altLang="zh-TW" u="sng" dirty="0"/>
              <a:t>)</a:t>
            </a:r>
            <a:endParaRPr lang="zh-HK" altLang="en-US" u="sng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3672408" cy="223224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999-AA30-4A9C-9465-B15C3EE02AEE}" type="slidenum">
              <a:rPr lang="zh-HK" altLang="en-US" smtClean="0"/>
              <a:t>16</a:t>
            </a:fld>
            <a:endParaRPr lang="zh-HK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3672408" cy="22322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49080"/>
            <a:ext cx="3672408" cy="223224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21088"/>
            <a:ext cx="3672408" cy="216024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187624" y="3645024"/>
            <a:ext cx="2988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Vertical  crack (</a:t>
            </a:r>
            <a:r>
              <a:rPr lang="zh-TW" altLang="en-US" b="1" u="sng" dirty="0"/>
              <a:t>垂直裂縫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318939" y="366151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Horizontal crack (</a:t>
            </a:r>
            <a:r>
              <a:rPr lang="zh-TW" altLang="en-US" b="1" u="sng" dirty="0"/>
              <a:t>水平裂縫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313637" y="6352043"/>
            <a:ext cx="241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Prior repair (</a:t>
            </a:r>
            <a:r>
              <a:rPr lang="zh-TW" altLang="en-US" b="1" u="sng" dirty="0"/>
              <a:t>先前維修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159116" y="6383157"/>
            <a:ext cx="304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Cut truss (</a:t>
            </a:r>
            <a:r>
              <a:rPr lang="zh-TW" altLang="en-US" b="1" u="sng" dirty="0"/>
              <a:t>切斷屋頂椽子構架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1681681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altLang="zh-HK" u="sng" dirty="0"/>
              <a:t>Electrical Systems (</a:t>
            </a:r>
            <a:r>
              <a:rPr lang="zh-TW" altLang="en-US" u="sng" dirty="0"/>
              <a:t>電氣系統</a:t>
            </a:r>
            <a:r>
              <a:rPr lang="en-US" altLang="zh-TW" u="sng" dirty="0"/>
              <a:t>)</a:t>
            </a:r>
            <a:endParaRPr lang="zh-HK" altLang="en-US" u="sng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lnSpcReduction="10000"/>
          </a:bodyPr>
          <a:lstStyle/>
          <a:p>
            <a:r>
              <a:rPr lang="en-US" altLang="zh-HK" dirty="0"/>
              <a:t>Service </a:t>
            </a:r>
            <a:r>
              <a:rPr lang="en-US" altLang="zh-TW" dirty="0"/>
              <a:t>Lines</a:t>
            </a:r>
            <a:r>
              <a:rPr lang="en-US" altLang="zh-HK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供電線路</a:t>
            </a:r>
            <a:r>
              <a:rPr lang="en-US" altLang="zh-TW" dirty="0"/>
              <a:t>)</a:t>
            </a:r>
          </a:p>
          <a:p>
            <a:r>
              <a:rPr lang="en-US" altLang="zh-HK" dirty="0"/>
              <a:t>Service Entrance Conductors </a:t>
            </a:r>
            <a:r>
              <a:rPr lang="en-US" altLang="zh-TW" dirty="0"/>
              <a:t>(</a:t>
            </a:r>
            <a:r>
              <a:rPr lang="zh-TW" altLang="en-US" dirty="0"/>
              <a:t>供電導體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Service Equipment/Main Disconnect </a:t>
            </a:r>
            <a:r>
              <a:rPr lang="en-US" altLang="zh-TW" dirty="0"/>
              <a:t>(</a:t>
            </a:r>
            <a:r>
              <a:rPr lang="zh-TW" altLang="en-US" dirty="0"/>
              <a:t>總開關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Service Grounding </a:t>
            </a:r>
            <a:r>
              <a:rPr lang="en-US" altLang="zh-TW" dirty="0"/>
              <a:t>(</a:t>
            </a:r>
            <a:r>
              <a:rPr lang="zh-TW" altLang="en-US" dirty="0"/>
              <a:t>接地裝置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Service Panel/Subpanel </a:t>
            </a:r>
            <a:r>
              <a:rPr lang="en-US" altLang="zh-TW" dirty="0"/>
              <a:t>(</a:t>
            </a:r>
            <a:r>
              <a:rPr lang="zh-TW" altLang="en-US" dirty="0"/>
              <a:t>供電掣箱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Distribution Conductors </a:t>
            </a:r>
            <a:r>
              <a:rPr lang="en-US" altLang="zh-TW" dirty="0"/>
              <a:t>(</a:t>
            </a:r>
            <a:r>
              <a:rPr lang="zh-TW" altLang="en-US" dirty="0"/>
              <a:t>分配電力導體</a:t>
            </a:r>
            <a:r>
              <a:rPr lang="en-US" altLang="zh-TW" dirty="0"/>
              <a:t>)</a:t>
            </a:r>
          </a:p>
          <a:p>
            <a:r>
              <a:rPr lang="en-US" altLang="zh-HK" dirty="0"/>
              <a:t>Over Current Protection (</a:t>
            </a:r>
            <a:r>
              <a:rPr lang="zh-TW" altLang="en-US" dirty="0"/>
              <a:t>超載保護裝置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Lightings/Switches/Receptacles (</a:t>
            </a:r>
            <a:r>
              <a:rPr lang="zh-TW" altLang="en-US" dirty="0"/>
              <a:t>電掣</a:t>
            </a:r>
            <a:r>
              <a:rPr lang="en-US" altLang="zh-TW" dirty="0"/>
              <a:t>/</a:t>
            </a:r>
            <a:r>
              <a:rPr lang="zh-TW" altLang="en-US" dirty="0"/>
              <a:t>插座</a:t>
            </a:r>
            <a:r>
              <a:rPr lang="en-US" altLang="zh-TW" dirty="0"/>
              <a:t>)</a:t>
            </a:r>
          </a:p>
          <a:p>
            <a:r>
              <a:rPr lang="en-US" altLang="zh-HK" dirty="0"/>
              <a:t>GFCI/AFCI </a:t>
            </a:r>
            <a:r>
              <a:rPr lang="en-US" altLang="zh-TW" dirty="0"/>
              <a:t>(</a:t>
            </a:r>
            <a:r>
              <a:rPr lang="zh-TW" altLang="en-US" dirty="0"/>
              <a:t>漏電</a:t>
            </a:r>
            <a:r>
              <a:rPr lang="en-US" altLang="zh-TW" dirty="0"/>
              <a:t>/</a:t>
            </a:r>
            <a:r>
              <a:rPr lang="zh-TW" altLang="en-US" dirty="0"/>
              <a:t>電弧斷流器</a:t>
            </a:r>
            <a:r>
              <a:rPr lang="en-US" altLang="zh-TW" dirty="0"/>
              <a:t>)</a:t>
            </a:r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999-AA30-4A9C-9465-B15C3EE02AEE}" type="slidenum">
              <a:rPr lang="zh-HK" altLang="en-US" smtClean="0"/>
              <a:t>17</a:t>
            </a:fld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589240"/>
            <a:ext cx="1152002" cy="93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02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HK" dirty="0"/>
              <a:t>Common Electrical System defects</a:t>
            </a:r>
            <a:br>
              <a:rPr lang="en-US" altLang="zh-HK" dirty="0"/>
            </a:br>
            <a:r>
              <a:rPr lang="en-US" altLang="zh-HK" u="sng" dirty="0"/>
              <a:t>(</a:t>
            </a:r>
            <a:r>
              <a:rPr lang="zh-TW" altLang="en-US" u="sng" dirty="0"/>
              <a:t>常見電氣系統毛病</a:t>
            </a:r>
            <a:r>
              <a:rPr lang="en-US" altLang="zh-TW" u="sng" dirty="0"/>
              <a:t>)</a:t>
            </a:r>
            <a:endParaRPr lang="zh-HK" altLang="en-US" u="sng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99778"/>
            <a:ext cx="3672408" cy="2245246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999-AA30-4A9C-9465-B15C3EE02AEE}" type="slidenum">
              <a:rPr lang="zh-HK" altLang="en-US" smtClean="0"/>
              <a:t>18</a:t>
            </a:fld>
            <a:endParaRPr lang="zh-HK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3672408" cy="22322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13434"/>
            <a:ext cx="3672408" cy="222166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13434"/>
            <a:ext cx="3672408" cy="222166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83568" y="3653386"/>
            <a:ext cx="210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HK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45665" y="3649990"/>
            <a:ext cx="387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Single core aluminum wire  (</a:t>
            </a:r>
            <a:r>
              <a:rPr lang="zh-TW" altLang="en-US" b="1" u="sng" dirty="0"/>
              <a:t>單枝鋁線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790747" y="3627367"/>
            <a:ext cx="390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Knob-and-Tube wiring (</a:t>
            </a:r>
            <a:r>
              <a:rPr lang="zh-TW" altLang="en-US" b="1" u="sng" dirty="0"/>
              <a:t>瓷珠瓷管佈線</a:t>
            </a:r>
            <a:r>
              <a:rPr lang="en-US" altLang="zh-TW" b="1" u="sng" dirty="0"/>
              <a:t>)</a:t>
            </a:r>
            <a:r>
              <a:rPr lang="en-US" altLang="zh-HK" b="1" u="sng" dirty="0"/>
              <a:t> </a:t>
            </a:r>
            <a:endParaRPr lang="zh-HK" altLang="en-US" b="1" u="sng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11560" y="6315639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Unprotected  opening  (</a:t>
            </a:r>
            <a:r>
              <a:rPr lang="zh-TW" altLang="en-US" b="1" u="sng" dirty="0"/>
              <a:t>無保護的開口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226410" y="6346417"/>
            <a:ext cx="2939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GFCI missing (</a:t>
            </a:r>
            <a:r>
              <a:rPr lang="zh-TW" altLang="en-US" b="1" u="sng" dirty="0"/>
              <a:t>無漏電保護器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1691934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u="sng" dirty="0"/>
              <a:t>Heating Systems (</a:t>
            </a:r>
            <a:r>
              <a:rPr lang="zh-TW" altLang="en-US" u="sng" dirty="0"/>
              <a:t>供暖系統</a:t>
            </a:r>
            <a:r>
              <a:rPr lang="en-US" altLang="zh-TW" u="sng" dirty="0"/>
              <a:t>)</a:t>
            </a:r>
            <a:endParaRPr lang="zh-HK" altLang="en-US" u="sng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altLang="zh-HK" dirty="0"/>
              <a:t>Fuel Storage Systems </a:t>
            </a:r>
            <a:r>
              <a:rPr lang="en-US" altLang="zh-TW" dirty="0"/>
              <a:t>(</a:t>
            </a:r>
            <a:r>
              <a:rPr lang="zh-TW" altLang="en-US" dirty="0"/>
              <a:t>燃料儲存系統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Fuel Distribution Systems </a:t>
            </a:r>
            <a:r>
              <a:rPr lang="en-US" altLang="zh-TW" dirty="0"/>
              <a:t>(</a:t>
            </a:r>
            <a:r>
              <a:rPr lang="zh-TW" altLang="en-US" dirty="0"/>
              <a:t>燃料分發系統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Installed Heating Equipment </a:t>
            </a:r>
            <a:r>
              <a:rPr lang="en-US" altLang="zh-TW" dirty="0"/>
              <a:t>(</a:t>
            </a:r>
            <a:r>
              <a:rPr lang="zh-TW" altLang="en-US" dirty="0"/>
              <a:t>加熱設備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Vent Systems/Chimneys </a:t>
            </a:r>
            <a:r>
              <a:rPr lang="en-US" altLang="zh-TW" dirty="0"/>
              <a:t>(</a:t>
            </a:r>
            <a:r>
              <a:rPr lang="zh-TW" altLang="en-US" dirty="0"/>
              <a:t>排氣系統</a:t>
            </a:r>
            <a:r>
              <a:rPr lang="en-US" altLang="zh-TW" dirty="0"/>
              <a:t>/</a:t>
            </a:r>
            <a:r>
              <a:rPr lang="zh-TW" altLang="en-US" dirty="0"/>
              <a:t>煙囪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Ductworks and Registers </a:t>
            </a:r>
            <a:r>
              <a:rPr lang="en-US" altLang="zh-TW" dirty="0"/>
              <a:t>(</a:t>
            </a:r>
            <a:r>
              <a:rPr lang="zh-TW" altLang="en-US" dirty="0"/>
              <a:t>風槽</a:t>
            </a:r>
            <a:r>
              <a:rPr lang="en-US" altLang="zh-TW" dirty="0"/>
              <a:t>/</a:t>
            </a:r>
            <a:r>
              <a:rPr lang="zh-TW" altLang="en-US" dirty="0"/>
              <a:t>風咀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Radiators/Convectors/Piping (</a:t>
            </a:r>
            <a:r>
              <a:rPr lang="zh-TW" altLang="en-US" dirty="0"/>
              <a:t>散熱器</a:t>
            </a:r>
            <a:r>
              <a:rPr lang="en-US" altLang="zh-TW" dirty="0"/>
              <a:t>/</a:t>
            </a:r>
            <a:r>
              <a:rPr lang="zh-TW" altLang="en-US" dirty="0"/>
              <a:t>管道</a:t>
            </a:r>
            <a:r>
              <a:rPr lang="en-US" altLang="zh-TW" dirty="0"/>
              <a:t>)</a:t>
            </a:r>
          </a:p>
          <a:p>
            <a:r>
              <a:rPr lang="en-US" altLang="zh-HK" dirty="0"/>
              <a:t>Controls </a:t>
            </a:r>
            <a:r>
              <a:rPr lang="en-US" altLang="zh-TW" dirty="0"/>
              <a:t>(</a:t>
            </a:r>
            <a:r>
              <a:rPr lang="zh-TW" altLang="en-US" dirty="0"/>
              <a:t>控制裝置</a:t>
            </a:r>
            <a:r>
              <a:rPr lang="en-US" altLang="zh-TW" dirty="0"/>
              <a:t>)</a:t>
            </a:r>
          </a:p>
          <a:p>
            <a:r>
              <a:rPr lang="en-US" altLang="zh-HK" dirty="0"/>
              <a:t>Heat Recovery Ventilators </a:t>
            </a:r>
            <a:r>
              <a:rPr lang="en-US" altLang="zh-TW" dirty="0"/>
              <a:t>(</a:t>
            </a:r>
            <a:r>
              <a:rPr lang="zh-TW" altLang="en-US" dirty="0"/>
              <a:t>換熱通風機</a:t>
            </a:r>
            <a:r>
              <a:rPr lang="en-US" altLang="zh-TW" dirty="0"/>
              <a:t>)</a:t>
            </a:r>
            <a:endParaRPr lang="en-US" altLang="zh-HK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999-AA30-4A9C-9465-B15C3EE02AEE}" type="slidenum">
              <a:rPr lang="zh-HK" altLang="en-US" smtClean="0"/>
              <a:t>19</a:t>
            </a:fld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152128" cy="93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42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u="sng" dirty="0"/>
              <a:t>Code of Practice (</a:t>
            </a:r>
            <a:r>
              <a:rPr lang="zh-TW" altLang="en-US" u="sng" dirty="0"/>
              <a:t>業務守則</a:t>
            </a:r>
            <a:r>
              <a:rPr lang="en-US" altLang="zh-TW" u="sng" dirty="0"/>
              <a:t>)</a:t>
            </a:r>
            <a:endParaRPr lang="zh-HK" altLang="en-US" u="sng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HK" sz="3300" dirty="0"/>
              <a:t>Inspect readily accessible, visually observable, installed systems and components                                                  (</a:t>
            </a:r>
            <a:r>
              <a:rPr lang="zh-TW" altLang="en-US" sz="3300" dirty="0"/>
              <a:t>目測易進入之已安裝的系統和設備</a:t>
            </a:r>
            <a:r>
              <a:rPr lang="en-US" altLang="zh-TW" sz="3300" dirty="0"/>
              <a:t>)</a:t>
            </a:r>
            <a:r>
              <a:rPr lang="en-US" altLang="zh-HK" sz="3300" dirty="0"/>
              <a:t>;</a:t>
            </a:r>
          </a:p>
          <a:p>
            <a:pPr marL="514350" indent="-514350">
              <a:buFont typeface="+mj-lt"/>
              <a:buAutoNum type="arabicPeriod"/>
            </a:pPr>
            <a:endParaRPr lang="en-US" altLang="zh-HK" sz="3300" dirty="0"/>
          </a:p>
          <a:p>
            <a:pPr marL="514350" indent="-514350">
              <a:buFont typeface="+mj-lt"/>
              <a:buAutoNum type="arabicPeriod"/>
            </a:pPr>
            <a:r>
              <a:rPr lang="en-US" altLang="zh-HK" sz="3300" dirty="0"/>
              <a:t>Provide a written report stating </a:t>
            </a:r>
            <a:r>
              <a:rPr lang="en-US" altLang="zh-TW" sz="3300" dirty="0"/>
              <a:t>(</a:t>
            </a:r>
            <a:r>
              <a:rPr lang="zh-TW" altLang="en-US" sz="3300" dirty="0"/>
              <a:t>提供書面報告</a:t>
            </a:r>
            <a:r>
              <a:rPr lang="en-US" altLang="zh-TW" sz="3300" dirty="0"/>
              <a:t>, </a:t>
            </a:r>
            <a:r>
              <a:rPr lang="zh-TW" altLang="en-US" sz="3300" dirty="0"/>
              <a:t>說明</a:t>
            </a:r>
            <a:r>
              <a:rPr lang="en-US" altLang="zh-TW" sz="3300" dirty="0"/>
              <a:t>)</a:t>
            </a:r>
            <a:r>
              <a:rPr lang="en-US" altLang="zh-HK" sz="3300" dirty="0"/>
              <a:t>:</a:t>
            </a:r>
          </a:p>
          <a:p>
            <a:pPr marL="0" indent="0">
              <a:buNone/>
            </a:pPr>
            <a:r>
              <a:rPr lang="en-US" altLang="zh-HK" sz="3300" dirty="0"/>
              <a:t>      (</a:t>
            </a:r>
            <a:r>
              <a:rPr lang="en-US" altLang="zh-HK" sz="3300" dirty="0" err="1"/>
              <a:t>i</a:t>
            </a:r>
            <a:r>
              <a:rPr lang="en-US" altLang="zh-HK" sz="3300" dirty="0"/>
              <a:t>)   Those not functioning,  deficient, unsafe </a:t>
            </a:r>
          </a:p>
          <a:p>
            <a:pPr marL="0" indent="0">
              <a:buNone/>
            </a:pPr>
            <a:r>
              <a:rPr lang="en-US" altLang="zh-HK" sz="3300" dirty="0"/>
              <a:t>             or near end of services life </a:t>
            </a:r>
            <a:r>
              <a:rPr lang="en-US" altLang="zh-TW" sz="3300" dirty="0"/>
              <a:t>(</a:t>
            </a:r>
            <a:r>
              <a:rPr lang="zh-TW" altLang="en-US" sz="3300" dirty="0"/>
              <a:t>系統和設備的</a:t>
            </a:r>
            <a:endParaRPr lang="en-US" altLang="zh-TW" sz="3300" dirty="0"/>
          </a:p>
          <a:p>
            <a:pPr marL="0" indent="0">
              <a:buNone/>
            </a:pPr>
            <a:r>
              <a:rPr lang="en-US" altLang="zh-TW" sz="3300" dirty="0"/>
              <a:t>             </a:t>
            </a:r>
            <a:r>
              <a:rPr lang="zh-TW" altLang="en-US" sz="3300" dirty="0"/>
              <a:t>故障</a:t>
            </a:r>
            <a:r>
              <a:rPr lang="en-US" altLang="zh-TW" sz="3300" dirty="0"/>
              <a:t>, </a:t>
            </a:r>
            <a:r>
              <a:rPr lang="zh-TW" altLang="en-US" sz="3300" dirty="0"/>
              <a:t>損壞</a:t>
            </a:r>
            <a:r>
              <a:rPr lang="en-US" altLang="zh-TW" sz="3300" dirty="0"/>
              <a:t>, </a:t>
            </a:r>
            <a:r>
              <a:rPr lang="zh-TW" altLang="en-US" sz="3300" dirty="0"/>
              <a:t>不安全或接近使用壽命期限</a:t>
            </a:r>
            <a:r>
              <a:rPr lang="en-US" altLang="zh-TW" sz="3300" dirty="0"/>
              <a:t>);</a:t>
            </a:r>
            <a:endParaRPr lang="en-US" altLang="zh-HK" sz="3300" dirty="0"/>
          </a:p>
          <a:p>
            <a:pPr marL="0" indent="0">
              <a:buNone/>
            </a:pPr>
            <a:r>
              <a:rPr lang="en-US" altLang="zh-HK" sz="3300" dirty="0"/>
              <a:t>      (ii)  Recommendations </a:t>
            </a:r>
            <a:r>
              <a:rPr lang="en-US" altLang="zh-TW" sz="3300" dirty="0"/>
              <a:t>(</a:t>
            </a:r>
            <a:r>
              <a:rPr lang="zh-TW" altLang="en-US" sz="3300" dirty="0"/>
              <a:t>建議</a:t>
            </a:r>
            <a:r>
              <a:rPr lang="en-US" altLang="zh-TW" sz="3300" dirty="0"/>
              <a:t>)</a:t>
            </a:r>
            <a:r>
              <a:rPr lang="en-US" altLang="zh-HK" sz="3300" dirty="0"/>
              <a:t>;</a:t>
            </a:r>
          </a:p>
          <a:p>
            <a:pPr marL="0" indent="0">
              <a:buNone/>
            </a:pPr>
            <a:r>
              <a:rPr lang="en-US" altLang="zh-HK" sz="3300" dirty="0"/>
              <a:t>      (iii) Implications </a:t>
            </a:r>
            <a:r>
              <a:rPr lang="en-US" altLang="zh-TW" sz="3300" dirty="0"/>
              <a:t>(</a:t>
            </a:r>
            <a:r>
              <a:rPr lang="zh-TW" altLang="en-US" sz="3300" dirty="0"/>
              <a:t>可能引致之後果</a:t>
            </a:r>
            <a:r>
              <a:rPr lang="en-US" altLang="zh-TW" sz="3300" dirty="0"/>
              <a:t>)</a:t>
            </a:r>
            <a:r>
              <a:rPr lang="en-US" altLang="zh-HK" sz="3300" dirty="0"/>
              <a:t>;</a:t>
            </a:r>
          </a:p>
          <a:p>
            <a:pPr marL="0" indent="0">
              <a:buNone/>
            </a:pPr>
            <a:r>
              <a:rPr lang="en-US" altLang="zh-HK" sz="3300" dirty="0"/>
              <a:t>      (iv) Limitations  </a:t>
            </a:r>
            <a:r>
              <a:rPr lang="en-US" altLang="zh-TW" sz="3300" dirty="0"/>
              <a:t>(</a:t>
            </a:r>
            <a:r>
              <a:rPr lang="zh-TW" altLang="en-US" sz="3300" dirty="0"/>
              <a:t>限制</a:t>
            </a:r>
            <a:r>
              <a:rPr lang="en-US" altLang="zh-TW" sz="3300" dirty="0"/>
              <a:t>)</a:t>
            </a:r>
            <a:r>
              <a:rPr lang="en-US" altLang="zh-HK" sz="3300" dirty="0"/>
              <a:t> </a:t>
            </a:r>
          </a:p>
          <a:p>
            <a:pPr marL="0" indent="0">
              <a:buNone/>
            </a:pPr>
            <a:r>
              <a:rPr lang="en-US" altLang="zh-HK" dirty="0"/>
              <a:t> 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999-AA30-4A9C-9465-B15C3EE02AEE}" type="slidenum">
              <a:rPr lang="zh-HK" altLang="en-US" smtClean="0"/>
              <a:t>2</a:t>
            </a:fld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941168"/>
            <a:ext cx="1152128" cy="93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05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K" sz="4000" dirty="0"/>
              <a:t>Common Heating System Defects </a:t>
            </a:r>
            <a:br>
              <a:rPr lang="en-US" altLang="zh-HK" sz="4000" dirty="0"/>
            </a:br>
            <a:r>
              <a:rPr lang="en-US" altLang="zh-TW" sz="4000" u="sng" dirty="0"/>
              <a:t>(</a:t>
            </a:r>
            <a:r>
              <a:rPr lang="zh-TW" altLang="en-US" sz="4000" u="sng" dirty="0"/>
              <a:t>常見供暖系統毛病</a:t>
            </a:r>
            <a:r>
              <a:rPr lang="en-US" altLang="zh-TW" sz="4000" u="sng" dirty="0"/>
              <a:t>)</a:t>
            </a:r>
            <a:endParaRPr lang="zh-HK" altLang="en-US" sz="4000" u="sng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36" y="1484784"/>
            <a:ext cx="3744416" cy="223224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999-AA30-4A9C-9465-B15C3EE02AEE}" type="slidenum">
              <a:rPr lang="zh-HK" altLang="en-US" smtClean="0"/>
              <a:t>20</a:t>
            </a:fld>
            <a:endParaRPr lang="zh-HK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3672408" cy="22322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55586"/>
            <a:ext cx="3744416" cy="219944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93" y="4055586"/>
            <a:ext cx="3672408" cy="2199442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186108" y="3670865"/>
            <a:ext cx="2653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Buried oil tank (</a:t>
            </a:r>
            <a:r>
              <a:rPr lang="zh-TW" altLang="en-US" b="1" u="sng" dirty="0"/>
              <a:t>地下油缸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898052" y="3686254"/>
            <a:ext cx="363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Old/rusty  furnace (</a:t>
            </a:r>
            <a:r>
              <a:rPr lang="zh-TW" altLang="en-US" b="1" u="sng" dirty="0"/>
              <a:t>陳舊</a:t>
            </a:r>
            <a:r>
              <a:rPr lang="en-US" altLang="zh-TW" b="1" u="sng" dirty="0"/>
              <a:t>/</a:t>
            </a:r>
            <a:r>
              <a:rPr lang="zh-TW" altLang="en-US" b="1" u="sng" dirty="0"/>
              <a:t>生銹火爐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758841" y="6231414"/>
            <a:ext cx="3636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Zone valve inoperative (</a:t>
            </a:r>
            <a:r>
              <a:rPr lang="zh-TW" altLang="en-US" b="1" u="sng" dirty="0"/>
              <a:t>區域閥損壞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28776" y="6231238"/>
            <a:ext cx="4669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Outlet above electric heater (</a:t>
            </a:r>
            <a:r>
              <a:rPr lang="zh-TW" altLang="en-US" b="1" u="sng" dirty="0"/>
              <a:t>插座位於電爐上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2003761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u="sng" dirty="0"/>
              <a:t>Cooling Systems </a:t>
            </a:r>
            <a:r>
              <a:rPr lang="en-US" altLang="zh-TW" u="sng" dirty="0"/>
              <a:t>(</a:t>
            </a:r>
            <a:r>
              <a:rPr lang="zh-TW" altLang="en-US" u="sng" dirty="0"/>
              <a:t>空調系統</a:t>
            </a:r>
            <a:r>
              <a:rPr lang="en-US" altLang="zh-TW" u="sng" dirty="0"/>
              <a:t>)</a:t>
            </a:r>
            <a:endParaRPr lang="zh-HK" altLang="en-US" u="sng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Air Conditioning System (</a:t>
            </a:r>
            <a:r>
              <a:rPr lang="zh-TW" altLang="en-US" dirty="0"/>
              <a:t>空調系統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Heat Pump </a:t>
            </a:r>
            <a:r>
              <a:rPr lang="en-US" altLang="zh-TW" dirty="0"/>
              <a:t>(</a:t>
            </a:r>
            <a:r>
              <a:rPr lang="zh-TW" altLang="en-US" dirty="0"/>
              <a:t>熱泵系統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Outdoor Unit </a:t>
            </a:r>
            <a:r>
              <a:rPr lang="en-US" altLang="zh-TW" dirty="0"/>
              <a:t>(</a:t>
            </a:r>
            <a:r>
              <a:rPr lang="zh-TW" altLang="en-US" dirty="0"/>
              <a:t>室外部件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Indoor Unit </a:t>
            </a:r>
            <a:r>
              <a:rPr lang="en-US" altLang="zh-TW" dirty="0"/>
              <a:t>(</a:t>
            </a:r>
            <a:r>
              <a:rPr lang="zh-TW" altLang="en-US" dirty="0"/>
              <a:t>室內部件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Refrigerant Lines </a:t>
            </a:r>
            <a:r>
              <a:rPr lang="en-US" altLang="zh-TW" dirty="0"/>
              <a:t>(</a:t>
            </a:r>
            <a:r>
              <a:rPr lang="zh-TW" altLang="en-US" dirty="0"/>
              <a:t>製冷劑管道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Ducts and Registers </a:t>
            </a:r>
            <a:r>
              <a:rPr lang="en-US" altLang="zh-TW" dirty="0"/>
              <a:t>(</a:t>
            </a:r>
            <a:r>
              <a:rPr lang="zh-TW" altLang="en-US" dirty="0"/>
              <a:t>風槽</a:t>
            </a:r>
            <a:r>
              <a:rPr lang="en-US" altLang="zh-TW" dirty="0"/>
              <a:t>/</a:t>
            </a:r>
            <a:r>
              <a:rPr lang="zh-TW" altLang="en-US" dirty="0"/>
              <a:t>風咀</a:t>
            </a:r>
            <a:r>
              <a:rPr lang="en-US" altLang="zh-TW" dirty="0"/>
              <a:t>)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999-AA30-4A9C-9465-B15C3EE02AEE}" type="slidenum">
              <a:rPr lang="zh-HK" altLang="en-US" smtClean="0"/>
              <a:t>21</a:t>
            </a:fld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804" y="5229200"/>
            <a:ext cx="1152128" cy="93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43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K" sz="4000" dirty="0"/>
              <a:t>Common Cooling System Defects</a:t>
            </a:r>
            <a:br>
              <a:rPr lang="en-US" altLang="zh-HK" sz="4000" dirty="0"/>
            </a:br>
            <a:r>
              <a:rPr lang="en-US" altLang="zh-HK" sz="4000" u="sng" dirty="0"/>
              <a:t>(</a:t>
            </a:r>
            <a:r>
              <a:rPr lang="zh-TW" altLang="en-US" sz="4000" u="sng" dirty="0"/>
              <a:t>常見空調系統毛病</a:t>
            </a:r>
            <a:r>
              <a:rPr lang="en-US" altLang="zh-TW" sz="4000" u="sng" dirty="0"/>
              <a:t>)</a:t>
            </a:r>
            <a:endParaRPr lang="zh-HK" altLang="en-US" sz="4000" u="sng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3672408" cy="2104722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613491" y="6272877"/>
            <a:ext cx="2133600" cy="365125"/>
          </a:xfrm>
        </p:spPr>
        <p:txBody>
          <a:bodyPr/>
          <a:lstStyle/>
          <a:p>
            <a:fld id="{2F9C6999-AA30-4A9C-9465-B15C3EE02AEE}" type="slidenum">
              <a:rPr lang="zh-HK" altLang="en-US" smtClean="0"/>
              <a:t>22</a:t>
            </a:fld>
            <a:endParaRPr lang="zh-HK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552" y="1484784"/>
            <a:ext cx="3693879" cy="208823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14800"/>
            <a:ext cx="3672408" cy="218464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552" y="4135788"/>
            <a:ext cx="3693879" cy="220648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35638" y="3585390"/>
            <a:ext cx="3950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Old air-conditioning unit (</a:t>
            </a:r>
            <a:r>
              <a:rPr lang="zh-TW" altLang="en-US" b="1" u="sng" dirty="0"/>
              <a:t>陳舊空調機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758355" y="3563289"/>
            <a:ext cx="3710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Insulation missing (</a:t>
            </a:r>
            <a:r>
              <a:rPr lang="zh-TW" altLang="en-US" b="1" u="sng" dirty="0"/>
              <a:t>液體喉缺少保温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93862" y="630917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u="sng" dirty="0"/>
              <a:t>D</a:t>
            </a:r>
            <a:r>
              <a:rPr lang="en-US" altLang="zh-HK" b="1" u="sng" dirty="0"/>
              <a:t>ryer exhaust too close (</a:t>
            </a:r>
            <a:r>
              <a:rPr lang="zh-TW" altLang="en-US" b="1" u="sng" dirty="0"/>
              <a:t>乾衣機排氣口太近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355976" y="6310758"/>
            <a:ext cx="4165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Condensate drain blocked (</a:t>
            </a:r>
            <a:r>
              <a:rPr lang="zh-TW" altLang="en-US" b="1" u="sng" dirty="0"/>
              <a:t>冷凝排水淤塞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2155501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u="sng" dirty="0"/>
              <a:t>Plumbing Systems </a:t>
            </a:r>
            <a:r>
              <a:rPr lang="en-US" altLang="zh-TW" u="sng" dirty="0"/>
              <a:t>(</a:t>
            </a:r>
            <a:r>
              <a:rPr lang="zh-TW" altLang="en-US" u="sng" dirty="0"/>
              <a:t>水務系統</a:t>
            </a:r>
            <a:r>
              <a:rPr lang="en-US" altLang="zh-TW" u="sng" dirty="0"/>
              <a:t>)</a:t>
            </a:r>
            <a:endParaRPr lang="zh-HK" altLang="en-US" u="sng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Water Supply/Distribution Systems</a:t>
            </a:r>
          </a:p>
          <a:p>
            <a:pPr marL="0" indent="0">
              <a:buNone/>
            </a:pPr>
            <a:r>
              <a:rPr lang="en-US" altLang="zh-HK" dirty="0"/>
              <a:t>    (</a:t>
            </a:r>
            <a:r>
              <a:rPr lang="zh-TW" altLang="en-US" dirty="0"/>
              <a:t>供水</a:t>
            </a:r>
            <a:r>
              <a:rPr lang="en-US" altLang="zh-TW" dirty="0"/>
              <a:t>/</a:t>
            </a:r>
            <a:r>
              <a:rPr lang="zh-TW" altLang="en-US" dirty="0"/>
              <a:t>配水系統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Fixtures and Faucets (</a:t>
            </a:r>
            <a:r>
              <a:rPr lang="zh-TW" altLang="en-US" dirty="0"/>
              <a:t>水務裝置及喉具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Drain, Waste &amp; Vent Systems (</a:t>
            </a:r>
            <a:r>
              <a:rPr lang="zh-TW" altLang="en-US" dirty="0"/>
              <a:t>排污系統</a:t>
            </a:r>
            <a:r>
              <a:rPr lang="en-US" altLang="zh-TW" dirty="0"/>
              <a:t>)</a:t>
            </a:r>
          </a:p>
          <a:p>
            <a:r>
              <a:rPr lang="en-US" altLang="zh-HK" dirty="0"/>
              <a:t>Water Heating Equipment </a:t>
            </a:r>
            <a:r>
              <a:rPr lang="en-US" altLang="zh-TW" dirty="0"/>
              <a:t>(</a:t>
            </a:r>
            <a:r>
              <a:rPr lang="zh-TW" altLang="en-US" dirty="0"/>
              <a:t>熱水爐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Pumps </a:t>
            </a:r>
            <a:r>
              <a:rPr lang="en-US" altLang="zh-TW" dirty="0"/>
              <a:t>(</a:t>
            </a:r>
            <a:r>
              <a:rPr lang="zh-TW" altLang="en-US" dirty="0"/>
              <a:t>水泵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Exhaust Fans </a:t>
            </a:r>
            <a:r>
              <a:rPr lang="en-US" altLang="zh-TW" dirty="0"/>
              <a:t>(</a:t>
            </a:r>
            <a:r>
              <a:rPr lang="zh-TW" altLang="en-US" dirty="0"/>
              <a:t>抽氣扇</a:t>
            </a:r>
            <a:r>
              <a:rPr lang="en-US" altLang="zh-TW" dirty="0"/>
              <a:t>)</a:t>
            </a:r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999-AA30-4A9C-9465-B15C3EE02AEE}" type="slidenum">
              <a:rPr lang="zh-HK" altLang="en-US" smtClean="0"/>
              <a:t>23</a:t>
            </a:fld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499" y="5330757"/>
            <a:ext cx="1150909" cy="93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73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HK" sz="4000" dirty="0"/>
              <a:t>Common Plumbing System Defects</a:t>
            </a:r>
            <a:br>
              <a:rPr lang="en-US" altLang="zh-HK" sz="4000" dirty="0"/>
            </a:br>
            <a:r>
              <a:rPr lang="en-US" altLang="zh-HK" sz="4000" u="sng" dirty="0"/>
              <a:t>(</a:t>
            </a:r>
            <a:r>
              <a:rPr lang="zh-TW" altLang="en-US" sz="4000" u="sng" dirty="0"/>
              <a:t>常見水務系統毛病</a:t>
            </a:r>
            <a:r>
              <a:rPr lang="en-US" altLang="zh-TW" sz="4000" u="sng" dirty="0"/>
              <a:t>)</a:t>
            </a:r>
            <a:endParaRPr lang="zh-HK" altLang="en-US" sz="4000" u="sng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3744416" cy="223622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999-AA30-4A9C-9465-B15C3EE02AEE}" type="slidenum">
              <a:rPr lang="zh-HK" altLang="en-US" smtClean="0"/>
              <a:t>24</a:t>
            </a:fld>
            <a:endParaRPr lang="zh-HK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18" y="1413908"/>
            <a:ext cx="3707521" cy="223509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32806"/>
            <a:ext cx="3756159" cy="219335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18" y="4134256"/>
            <a:ext cx="3707521" cy="2188724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67544" y="3638035"/>
            <a:ext cx="4176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 err="1"/>
              <a:t>Polybutylene</a:t>
            </a:r>
            <a:r>
              <a:rPr lang="en-US" altLang="zh-HK" b="1" u="sng" dirty="0"/>
              <a:t> (Poly-B) piping (</a:t>
            </a:r>
            <a:r>
              <a:rPr lang="zh-TW" altLang="en-US" b="1" u="sng" dirty="0"/>
              <a:t>聚丁烯喉管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064429" y="3638035"/>
            <a:ext cx="3312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u="sng" dirty="0"/>
              <a:t>Old copper piping (</a:t>
            </a:r>
            <a:r>
              <a:rPr lang="zh-TW" altLang="en-US" b="1" u="sng" dirty="0"/>
              <a:t>陳舊銅喉管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865762" y="6327999"/>
            <a:ext cx="315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Old water heater (</a:t>
            </a:r>
            <a:r>
              <a:rPr lang="zh-TW" altLang="en-US" b="1" u="sng" dirty="0"/>
              <a:t>陳舊熱水器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4954674" y="6308226"/>
            <a:ext cx="342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u="sng" dirty="0"/>
              <a:t>Bathtub tile loose (</a:t>
            </a:r>
            <a:r>
              <a:rPr lang="zh-TW" altLang="en-US" b="1" u="sng" dirty="0"/>
              <a:t>浴缸瓷磚鬆脫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4018826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u="sng" dirty="0"/>
              <a:t>Insulation Systems (</a:t>
            </a:r>
            <a:r>
              <a:rPr lang="zh-TW" altLang="en-US" u="sng" dirty="0"/>
              <a:t>保温系統</a:t>
            </a:r>
            <a:r>
              <a:rPr lang="en-US" altLang="zh-TW" u="sng" dirty="0"/>
              <a:t>)</a:t>
            </a:r>
            <a:endParaRPr lang="zh-HK" altLang="en-US" u="sng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Attic/Flat Roof Insulation (</a:t>
            </a:r>
            <a:r>
              <a:rPr lang="zh-TW" altLang="en-US" dirty="0"/>
              <a:t>閣樓</a:t>
            </a:r>
            <a:r>
              <a:rPr lang="en-US" altLang="zh-TW" dirty="0"/>
              <a:t>/</a:t>
            </a:r>
            <a:r>
              <a:rPr lang="zh-TW" altLang="en-US" dirty="0"/>
              <a:t>平屋頂保温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Attic Ventilation </a:t>
            </a:r>
            <a:r>
              <a:rPr lang="en-US" altLang="zh-TW" dirty="0"/>
              <a:t>(</a:t>
            </a:r>
            <a:r>
              <a:rPr lang="zh-TW" altLang="en-US" dirty="0"/>
              <a:t>閣樓通風</a:t>
            </a:r>
            <a:r>
              <a:rPr lang="en-US" altLang="zh-TW" dirty="0"/>
              <a:t>)</a:t>
            </a:r>
          </a:p>
          <a:p>
            <a:r>
              <a:rPr lang="en-US" altLang="zh-HK" dirty="0"/>
              <a:t>Air/</a:t>
            </a:r>
            <a:r>
              <a:rPr lang="en-US" altLang="zh-HK" dirty="0" err="1"/>
              <a:t>Vapour</a:t>
            </a:r>
            <a:r>
              <a:rPr lang="en-US" altLang="zh-HK" dirty="0"/>
              <a:t> Barrier (</a:t>
            </a:r>
            <a:r>
              <a:rPr lang="zh-TW" altLang="en-US" dirty="0"/>
              <a:t>空氣</a:t>
            </a:r>
            <a:r>
              <a:rPr lang="en-US" altLang="zh-TW" dirty="0"/>
              <a:t>/</a:t>
            </a:r>
            <a:r>
              <a:rPr lang="zh-TW" altLang="en-US" dirty="0"/>
              <a:t>水蒸氣阻隔層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Wall Insulation </a:t>
            </a:r>
            <a:r>
              <a:rPr lang="en-US" altLang="zh-TW" dirty="0"/>
              <a:t>(</a:t>
            </a:r>
            <a:r>
              <a:rPr lang="zh-TW" altLang="en-US" dirty="0"/>
              <a:t>外牆保温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TW" dirty="0"/>
              <a:t>Floor Insulation (above unheated area)</a:t>
            </a:r>
          </a:p>
          <a:p>
            <a:pPr marL="0" indent="0">
              <a:buNone/>
            </a:pPr>
            <a:r>
              <a:rPr lang="en-US" altLang="zh-TW" dirty="0"/>
              <a:t>    (</a:t>
            </a:r>
            <a:r>
              <a:rPr lang="zh-TW" altLang="en-US" dirty="0"/>
              <a:t>地板保温 </a:t>
            </a:r>
            <a:r>
              <a:rPr lang="en-US" altLang="zh-TW" dirty="0"/>
              <a:t>(</a:t>
            </a:r>
            <a:r>
              <a:rPr lang="zh-TW" altLang="en-US" dirty="0"/>
              <a:t>位於無暖氣地方之上方</a:t>
            </a:r>
            <a:r>
              <a:rPr lang="en-US" altLang="zh-TW" dirty="0"/>
              <a:t>)</a:t>
            </a:r>
          </a:p>
          <a:p>
            <a:r>
              <a:rPr lang="en-US" altLang="zh-HK" dirty="0"/>
              <a:t>Crawlspace Ventilation </a:t>
            </a:r>
            <a:r>
              <a:rPr lang="en-US" altLang="zh-TW" dirty="0"/>
              <a:t>(</a:t>
            </a:r>
            <a:r>
              <a:rPr lang="zh-TW" altLang="en-US" dirty="0"/>
              <a:t>矮土庫通風</a:t>
            </a:r>
            <a:r>
              <a:rPr lang="en-US" altLang="zh-TW" dirty="0"/>
              <a:t>)</a:t>
            </a:r>
            <a:endParaRPr lang="en-US" altLang="zh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999-AA30-4A9C-9465-B15C3EE02AEE}" type="slidenum">
              <a:rPr lang="zh-HK" altLang="en-US" smtClean="0"/>
              <a:t>25</a:t>
            </a:fld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646" y="5536687"/>
            <a:ext cx="1118282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1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HK" sz="4000" dirty="0"/>
              <a:t>Common Insulation Defects</a:t>
            </a:r>
            <a:br>
              <a:rPr lang="en-US" altLang="zh-HK" sz="4000" dirty="0"/>
            </a:br>
            <a:r>
              <a:rPr lang="en-US" altLang="zh-TW" sz="4000" u="sng" dirty="0"/>
              <a:t>(</a:t>
            </a:r>
            <a:r>
              <a:rPr lang="zh-TW" altLang="en-US" sz="4000" u="sng" dirty="0"/>
              <a:t>常見保温毛病</a:t>
            </a:r>
            <a:r>
              <a:rPr lang="en-US" altLang="zh-TW" sz="4000" u="sng" dirty="0"/>
              <a:t>)</a:t>
            </a:r>
            <a:endParaRPr lang="zh-HK" altLang="en-US" sz="4000" u="sng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55709"/>
            <a:ext cx="3730774" cy="218884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65142" y="6229467"/>
            <a:ext cx="2133600" cy="365125"/>
          </a:xfrm>
        </p:spPr>
        <p:txBody>
          <a:bodyPr/>
          <a:lstStyle/>
          <a:p>
            <a:fld id="{2F9C6999-AA30-4A9C-9465-B15C3EE02AEE}" type="slidenum">
              <a:rPr lang="zh-HK" altLang="en-US" smtClean="0"/>
              <a:t>26</a:t>
            </a:fld>
            <a:endParaRPr lang="zh-HK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64854"/>
            <a:ext cx="3672408" cy="216024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15" y="4063430"/>
            <a:ext cx="3752861" cy="223224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63430"/>
            <a:ext cx="3656634" cy="2232248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755577" y="3525094"/>
            <a:ext cx="344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Vermiculite insulation (</a:t>
            </a:r>
            <a:r>
              <a:rPr lang="zh-TW" altLang="en-US" b="1" u="sng" dirty="0"/>
              <a:t>蛭石保温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845308" y="3525094"/>
            <a:ext cx="366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Inadequate insulation (</a:t>
            </a:r>
            <a:r>
              <a:rPr lang="zh-TW" altLang="en-US" b="1" u="sng" dirty="0"/>
              <a:t>保温不足夠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38845" y="6266495"/>
            <a:ext cx="366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Insulation voids and gaps </a:t>
            </a:r>
            <a:r>
              <a:rPr lang="en-US" altLang="zh-TW" b="1" u="sng" dirty="0"/>
              <a:t>(</a:t>
            </a:r>
            <a:r>
              <a:rPr lang="zh-TW" altLang="en-US" b="1" u="sng" dirty="0"/>
              <a:t>保温空隙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468226" y="6276222"/>
            <a:ext cx="247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Attic mold (</a:t>
            </a:r>
            <a:r>
              <a:rPr lang="zh-TW" altLang="en-US" b="1" u="sng" dirty="0"/>
              <a:t>閣樓發霉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2772157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u="sng" dirty="0"/>
              <a:t>Interior Systems (</a:t>
            </a:r>
            <a:r>
              <a:rPr lang="zh-TW" altLang="en-US" u="sng" dirty="0"/>
              <a:t>內部系統</a:t>
            </a:r>
            <a:r>
              <a:rPr lang="en-US" altLang="zh-TW" u="sng" dirty="0"/>
              <a:t>)</a:t>
            </a:r>
            <a:endParaRPr lang="zh-HK" altLang="en-US" u="sng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Ceilings/Walls/Floors (</a:t>
            </a:r>
            <a:r>
              <a:rPr lang="zh-TW" altLang="en-US" dirty="0"/>
              <a:t>天花</a:t>
            </a:r>
            <a:r>
              <a:rPr lang="en-US" altLang="zh-TW" dirty="0"/>
              <a:t>/</a:t>
            </a:r>
            <a:r>
              <a:rPr lang="zh-TW" altLang="en-US" dirty="0"/>
              <a:t>牆壁</a:t>
            </a:r>
            <a:r>
              <a:rPr lang="en-US" altLang="zh-TW" dirty="0"/>
              <a:t>/</a:t>
            </a:r>
            <a:r>
              <a:rPr lang="zh-TW" altLang="en-US" dirty="0"/>
              <a:t>地板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Steps/Stairways/Railings </a:t>
            </a:r>
            <a:r>
              <a:rPr lang="en-US" altLang="zh-TW" dirty="0"/>
              <a:t>(</a:t>
            </a:r>
            <a:r>
              <a:rPr lang="zh-TW" altLang="en-US" dirty="0"/>
              <a:t>梯級</a:t>
            </a:r>
            <a:r>
              <a:rPr lang="en-US" altLang="zh-TW" dirty="0"/>
              <a:t>/</a:t>
            </a:r>
            <a:r>
              <a:rPr lang="zh-TW" altLang="en-US" dirty="0"/>
              <a:t>樓梯</a:t>
            </a:r>
            <a:r>
              <a:rPr lang="en-US" altLang="zh-TW" dirty="0"/>
              <a:t>/</a:t>
            </a:r>
            <a:r>
              <a:rPr lang="zh-TW" altLang="en-US" dirty="0"/>
              <a:t>圍欄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Countertops/Cabinets </a:t>
            </a:r>
            <a:r>
              <a:rPr lang="en-US" altLang="zh-TW" dirty="0"/>
              <a:t>(</a:t>
            </a:r>
            <a:r>
              <a:rPr lang="zh-TW" altLang="en-US" dirty="0"/>
              <a:t>檯面</a:t>
            </a:r>
            <a:r>
              <a:rPr lang="en-US" altLang="zh-TW" dirty="0"/>
              <a:t>/</a:t>
            </a:r>
            <a:r>
              <a:rPr lang="zh-TW" altLang="en-US" dirty="0"/>
              <a:t>牆櫃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Doors/Windows </a:t>
            </a:r>
            <a:r>
              <a:rPr lang="en-US" altLang="zh-TW" dirty="0"/>
              <a:t>(</a:t>
            </a:r>
            <a:r>
              <a:rPr lang="zh-TW" altLang="en-US" dirty="0"/>
              <a:t>門</a:t>
            </a:r>
            <a:r>
              <a:rPr lang="en-US" altLang="zh-TW" dirty="0"/>
              <a:t>/</a:t>
            </a:r>
            <a:r>
              <a:rPr lang="zh-TW" altLang="en-US" dirty="0"/>
              <a:t>窗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Fireplace/Wood Stove </a:t>
            </a:r>
            <a:r>
              <a:rPr lang="en-US" altLang="zh-TW" dirty="0"/>
              <a:t>(</a:t>
            </a:r>
            <a:r>
              <a:rPr lang="zh-TW" altLang="en-US" dirty="0"/>
              <a:t>壁爐</a:t>
            </a:r>
            <a:r>
              <a:rPr lang="en-US" altLang="zh-TW" dirty="0"/>
              <a:t>/</a:t>
            </a:r>
            <a:r>
              <a:rPr lang="zh-TW" altLang="en-US" dirty="0"/>
              <a:t>火爐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Basement </a:t>
            </a:r>
            <a:r>
              <a:rPr lang="en-US" altLang="zh-TW" dirty="0"/>
              <a:t>(</a:t>
            </a:r>
            <a:r>
              <a:rPr lang="zh-TW" altLang="en-US" dirty="0"/>
              <a:t>土庫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Crawlspace </a:t>
            </a:r>
            <a:r>
              <a:rPr lang="en-US" altLang="zh-TW" dirty="0"/>
              <a:t>(</a:t>
            </a:r>
            <a:r>
              <a:rPr lang="zh-TW" altLang="en-US" dirty="0"/>
              <a:t>矮土庫</a:t>
            </a:r>
            <a:r>
              <a:rPr lang="en-US" altLang="zh-TW" dirty="0"/>
              <a:t>)</a:t>
            </a:r>
            <a:endParaRPr lang="en-US" altLang="zh-HK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999-AA30-4A9C-9465-B15C3EE02AEE}" type="slidenum">
              <a:rPr lang="zh-HK" altLang="en-US" smtClean="0"/>
              <a:t>27</a:t>
            </a:fld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723" y="5365387"/>
            <a:ext cx="1152128" cy="93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29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sz="4000" dirty="0"/>
              <a:t>Common Interior System Defects</a:t>
            </a:r>
            <a:br>
              <a:rPr lang="en-US" altLang="zh-TW" sz="4000" dirty="0"/>
            </a:br>
            <a:r>
              <a:rPr lang="en-US" altLang="zh-TW" sz="4000" u="sng" dirty="0"/>
              <a:t>(</a:t>
            </a:r>
            <a:r>
              <a:rPr lang="zh-TW" altLang="en-US" sz="4000" u="sng" dirty="0"/>
              <a:t>常見內部系統毛病</a:t>
            </a:r>
            <a:r>
              <a:rPr lang="en-US" altLang="zh-TW" sz="4000" u="sng" dirty="0"/>
              <a:t>)</a:t>
            </a:r>
            <a:endParaRPr lang="zh-HK" altLang="en-US" sz="4000" u="sng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723062" cy="216024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999-AA30-4A9C-9465-B15C3EE02AEE}" type="slidenum">
              <a:rPr lang="zh-HK" altLang="en-US" smtClean="0"/>
              <a:t>28</a:t>
            </a:fld>
            <a:endParaRPr lang="zh-HK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192" y="1342416"/>
            <a:ext cx="3696510" cy="214981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05064"/>
            <a:ext cx="3764604" cy="214909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448" y="4005064"/>
            <a:ext cx="3678254" cy="2149096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1293778" y="3486794"/>
            <a:ext cx="291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Ceiling stains (</a:t>
            </a:r>
            <a:r>
              <a:rPr lang="zh-TW" altLang="en-US" b="1" u="sng" dirty="0"/>
              <a:t>天花水漬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004049" y="3481039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u="sng" dirty="0"/>
              <a:t>Wall water damage (</a:t>
            </a:r>
            <a:r>
              <a:rPr lang="zh-TW" altLang="en-US" b="1" u="sng" dirty="0"/>
              <a:t>牆身損害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64205" y="6163888"/>
            <a:ext cx="397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Stairs handrail missing (</a:t>
            </a:r>
            <a:r>
              <a:rPr lang="zh-TW" altLang="en-US" b="1" u="sng" dirty="0"/>
              <a:t>樓梯沒有扶手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910204" y="6148499"/>
            <a:ext cx="335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Window lost seal (</a:t>
            </a:r>
            <a:r>
              <a:rPr lang="zh-TW" altLang="en-US" b="1" u="sng" dirty="0"/>
              <a:t>窗門密封失效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1571452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868025"/>
            <a:ext cx="8229600" cy="1143000"/>
          </a:xfrm>
        </p:spPr>
        <p:txBody>
          <a:bodyPr/>
          <a:lstStyle/>
          <a:p>
            <a:r>
              <a:rPr lang="en-US" altLang="zh-HK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Enjoy  Your  Home</a:t>
            </a:r>
            <a:endParaRPr lang="zh-HK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400" b="1" dirty="0">
                <a:solidFill>
                  <a:srgbClr val="FF0000"/>
                </a:solidFill>
                <a:latin typeface="+mn-ea"/>
              </a:rPr>
              <a:t>安  享  家  樂</a:t>
            </a:r>
            <a:endParaRPr lang="zh-HK" altLang="en-US" sz="4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999-AA30-4A9C-9465-B15C3EE02AEE}" type="slidenum">
              <a:rPr lang="zh-HK" altLang="en-US" smtClean="0"/>
              <a:t>29</a:t>
            </a:fld>
            <a:endParaRPr lang="zh-HK" altLang="en-US"/>
          </a:p>
        </p:txBody>
      </p:sp>
      <p:pic>
        <p:nvPicPr>
          <p:cNvPr id="4099" name="Picture 3" descr="C:\Program Files (x86)\Microsoft Office\MEDIA\CAGCAT10\j009038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84443"/>
            <a:ext cx="3312368" cy="269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373216"/>
            <a:ext cx="1123426" cy="9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11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u="sng" dirty="0"/>
              <a:t>Scope of Inspection </a:t>
            </a:r>
            <a:r>
              <a:rPr lang="en-US" altLang="zh-TW" u="sng" dirty="0"/>
              <a:t>(</a:t>
            </a:r>
            <a:r>
              <a:rPr lang="zh-TW" altLang="en-US" u="sng" dirty="0"/>
              <a:t>驗屋範圍</a:t>
            </a:r>
            <a:r>
              <a:rPr lang="en-US" altLang="zh-TW" u="sng" dirty="0"/>
              <a:t>)</a:t>
            </a:r>
            <a:endParaRPr lang="zh-HK" altLang="en-US" u="sng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HK" dirty="0"/>
              <a:t>Roof  </a:t>
            </a:r>
            <a:r>
              <a:rPr lang="en-US" altLang="zh-TW" dirty="0"/>
              <a:t>(</a:t>
            </a:r>
            <a:r>
              <a:rPr lang="zh-TW" altLang="en-US" dirty="0"/>
              <a:t>屋頂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Exterior </a:t>
            </a:r>
            <a:r>
              <a:rPr lang="en-US" altLang="zh-TW" dirty="0"/>
              <a:t>(</a:t>
            </a:r>
            <a:r>
              <a:rPr lang="zh-TW" altLang="en-US" dirty="0"/>
              <a:t>外部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Structural </a:t>
            </a:r>
            <a:r>
              <a:rPr lang="en-US" altLang="zh-TW" dirty="0"/>
              <a:t>(</a:t>
            </a:r>
            <a:r>
              <a:rPr lang="zh-TW" altLang="en-US" dirty="0"/>
              <a:t>結構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Electrical  </a:t>
            </a:r>
            <a:r>
              <a:rPr lang="en-US" altLang="zh-TW" dirty="0"/>
              <a:t>(</a:t>
            </a:r>
            <a:r>
              <a:rPr lang="zh-TW" altLang="en-US" dirty="0"/>
              <a:t>電氣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Heating and Cooling </a:t>
            </a:r>
            <a:r>
              <a:rPr lang="en-US" altLang="zh-TW" dirty="0"/>
              <a:t>(</a:t>
            </a:r>
            <a:r>
              <a:rPr lang="zh-TW" altLang="en-US" dirty="0"/>
              <a:t>暖氣及空調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Plumbing </a:t>
            </a:r>
            <a:r>
              <a:rPr lang="en-US" altLang="zh-TW" dirty="0"/>
              <a:t>(</a:t>
            </a:r>
            <a:r>
              <a:rPr lang="zh-TW" altLang="en-US" dirty="0"/>
              <a:t>水務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Insulation </a:t>
            </a:r>
            <a:r>
              <a:rPr lang="en-US" altLang="zh-TW" dirty="0"/>
              <a:t>(</a:t>
            </a:r>
            <a:r>
              <a:rPr lang="zh-TW" altLang="en-US" dirty="0"/>
              <a:t>保温</a:t>
            </a:r>
            <a:r>
              <a:rPr lang="en-US" altLang="zh-TW" dirty="0"/>
              <a:t>)</a:t>
            </a:r>
            <a:r>
              <a:rPr lang="en-US" altLang="zh-HK" dirty="0"/>
              <a:t> </a:t>
            </a:r>
          </a:p>
          <a:p>
            <a:r>
              <a:rPr lang="en-US" altLang="zh-HK" dirty="0"/>
              <a:t>Interior </a:t>
            </a:r>
            <a:r>
              <a:rPr lang="en-US" altLang="zh-TW" dirty="0"/>
              <a:t>(</a:t>
            </a:r>
            <a:r>
              <a:rPr lang="zh-TW" altLang="en-US" dirty="0"/>
              <a:t>內部</a:t>
            </a:r>
            <a:r>
              <a:rPr lang="en-US" altLang="zh-TW" dirty="0"/>
              <a:t>)</a:t>
            </a:r>
            <a:endParaRPr lang="en-US" altLang="zh-HK" dirty="0"/>
          </a:p>
          <a:p>
            <a:endParaRPr lang="zh-HK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999-AA30-4A9C-9465-B15C3EE02AEE}" type="slidenum">
              <a:rPr lang="zh-HK" altLang="en-US" smtClean="0"/>
              <a:t>3</a:t>
            </a:fld>
            <a:endParaRPr lang="zh-HK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085184"/>
            <a:ext cx="115198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1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u="sng" dirty="0"/>
              <a:t>Roof Systems </a:t>
            </a:r>
            <a:r>
              <a:rPr lang="en-US" altLang="zh-TW" u="sng" dirty="0"/>
              <a:t>(</a:t>
            </a:r>
            <a:r>
              <a:rPr lang="zh-TW" altLang="en-US" u="sng" dirty="0"/>
              <a:t>屋頂系統</a:t>
            </a:r>
            <a:r>
              <a:rPr lang="en-US" altLang="zh-TW" u="sng" dirty="0"/>
              <a:t>)</a:t>
            </a:r>
            <a:endParaRPr lang="zh-HK" altLang="en-US" u="sng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en-US" altLang="zh-HK" dirty="0"/>
              <a:t>Roof Coverings </a:t>
            </a:r>
            <a:r>
              <a:rPr lang="en-US" altLang="zh-TW" dirty="0"/>
              <a:t>(</a:t>
            </a:r>
            <a:r>
              <a:rPr lang="zh-TW" altLang="en-US" dirty="0"/>
              <a:t>屋頂瓦面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Roof Flashings </a:t>
            </a:r>
            <a:r>
              <a:rPr lang="en-US" altLang="zh-TW" dirty="0"/>
              <a:t>(</a:t>
            </a:r>
            <a:r>
              <a:rPr lang="zh-TW" altLang="en-US" dirty="0"/>
              <a:t>屋頂防水板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Chimneys, Skylights and Roof Penetrations</a:t>
            </a:r>
          </a:p>
          <a:p>
            <a:pPr marL="0" indent="0">
              <a:buNone/>
            </a:pPr>
            <a:r>
              <a:rPr lang="en-US" altLang="zh-HK" dirty="0"/>
              <a:t>    (</a:t>
            </a:r>
            <a:r>
              <a:rPr lang="zh-TW" altLang="en-US" dirty="0"/>
              <a:t>煙囪</a:t>
            </a:r>
            <a:r>
              <a:rPr lang="en-US" altLang="zh-TW" dirty="0"/>
              <a:t>, </a:t>
            </a:r>
            <a:r>
              <a:rPr lang="zh-TW" altLang="en-US" dirty="0"/>
              <a:t>天窗及其他屋頂附件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Roof Drainage Systems </a:t>
            </a:r>
            <a:r>
              <a:rPr lang="en-US" altLang="zh-TW" dirty="0"/>
              <a:t>(</a:t>
            </a:r>
            <a:r>
              <a:rPr lang="zh-TW" altLang="en-US" dirty="0"/>
              <a:t>屋頂排水系統</a:t>
            </a:r>
            <a:r>
              <a:rPr lang="en-US" altLang="zh-TW" dirty="0"/>
              <a:t>)</a:t>
            </a:r>
            <a:endParaRPr lang="en-US" altLang="zh-HK" dirty="0"/>
          </a:p>
          <a:p>
            <a:endParaRPr lang="zh-HK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999-AA30-4A9C-9465-B15C3EE02AEE}" type="slidenum">
              <a:rPr lang="zh-HK" altLang="en-US" smtClean="0"/>
              <a:t>4</a:t>
            </a:fld>
            <a:endParaRPr lang="zh-HK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085183"/>
            <a:ext cx="1176088" cy="95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40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760572"/>
            <a:ext cx="7859216" cy="1080120"/>
          </a:xfrm>
        </p:spPr>
        <p:txBody>
          <a:bodyPr>
            <a:normAutofit fontScale="90000"/>
          </a:bodyPr>
          <a:lstStyle/>
          <a:p>
            <a:r>
              <a:rPr lang="en-US" altLang="zh-HK" sz="4000" dirty="0"/>
              <a:t>Roof Covering Defect Examples</a:t>
            </a:r>
            <a:br>
              <a:rPr lang="en-US" altLang="zh-HK" sz="4000" dirty="0"/>
            </a:br>
            <a:r>
              <a:rPr lang="en-US" altLang="zh-HK" sz="4000" u="sng" dirty="0"/>
              <a:t>(</a:t>
            </a:r>
            <a:r>
              <a:rPr lang="zh-TW" altLang="en-US" sz="4000" u="sng" dirty="0"/>
              <a:t>瓦面損壞例子</a:t>
            </a:r>
            <a:r>
              <a:rPr lang="en-US" altLang="zh-TW" sz="4000" u="sng" dirty="0"/>
              <a:t>)</a:t>
            </a:r>
            <a:br>
              <a:rPr lang="en-US" altLang="zh-HK" u="sng" dirty="0"/>
            </a:br>
            <a:endParaRPr lang="zh-HK" altLang="en-US" u="sng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65" y="1628800"/>
            <a:ext cx="3240360" cy="206362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999-AA30-4A9C-9465-B15C3EE02AEE}" type="slidenum">
              <a:rPr lang="zh-HK" altLang="en-US" smtClean="0"/>
              <a:t>5</a:t>
            </a:fld>
            <a:endParaRPr lang="zh-HK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149080"/>
            <a:ext cx="3240360" cy="216024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8800"/>
            <a:ext cx="3168352" cy="201622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49080"/>
            <a:ext cx="3168352" cy="2160240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885217" y="3687773"/>
            <a:ext cx="3254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Near end of life (</a:t>
            </a:r>
            <a:r>
              <a:rPr lang="zh-TW" altLang="en-US" b="1" u="sng" dirty="0"/>
              <a:t>接近壽命期限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cxnSp>
        <p:nvCxnSpPr>
          <p:cNvPr id="28" name="直線單箭頭接點 27"/>
          <p:cNvCxnSpPr/>
          <p:nvPr/>
        </p:nvCxnSpPr>
        <p:spPr>
          <a:xfrm flipH="1">
            <a:off x="7452320" y="3429000"/>
            <a:ext cx="43204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4499992" y="362457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u="sng" dirty="0"/>
              <a:t>Missing/Curling/Splitting (</a:t>
            </a:r>
            <a:r>
              <a:rPr lang="zh-TW" altLang="en-US" b="1" u="sng" dirty="0"/>
              <a:t>甩掉</a:t>
            </a:r>
            <a:r>
              <a:rPr lang="en-US" altLang="zh-TW" b="1" u="sng" dirty="0"/>
              <a:t>/</a:t>
            </a:r>
            <a:r>
              <a:rPr lang="zh-TW" altLang="en-US" b="1" u="sng" dirty="0"/>
              <a:t>捲曲</a:t>
            </a:r>
            <a:r>
              <a:rPr lang="en-US" altLang="zh-TW" b="1" u="sng" dirty="0"/>
              <a:t>/</a:t>
            </a:r>
            <a:r>
              <a:rPr lang="zh-TW" altLang="en-US" b="1" u="sng" dirty="0"/>
              <a:t>爆裂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1759423" y="6289965"/>
            <a:ext cx="180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Cracking (</a:t>
            </a:r>
            <a:r>
              <a:rPr lang="zh-TW" altLang="en-US" b="1" u="sng" dirty="0"/>
              <a:t>裂開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5724128" y="626262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 err="1"/>
              <a:t>Alligatoring</a:t>
            </a:r>
            <a:r>
              <a:rPr lang="en-US" altLang="zh-HK" b="1" u="sng" dirty="0"/>
              <a:t> (</a:t>
            </a:r>
            <a:r>
              <a:rPr lang="zh-TW" altLang="en-US" b="1" u="sng" dirty="0"/>
              <a:t>龜裂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1104219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HK" dirty="0"/>
              <a:t>Roof Flashing Defect Examples</a:t>
            </a:r>
            <a:br>
              <a:rPr lang="en-US" altLang="zh-HK" dirty="0"/>
            </a:br>
            <a:r>
              <a:rPr lang="en-US" altLang="zh-HK" u="sng" dirty="0"/>
              <a:t>(</a:t>
            </a:r>
            <a:r>
              <a:rPr lang="zh-TW" altLang="en-US" u="sng" dirty="0"/>
              <a:t>屋頂防水板損壞例子</a:t>
            </a:r>
            <a:r>
              <a:rPr lang="en-US" altLang="zh-TW" u="sng" dirty="0"/>
              <a:t>)</a:t>
            </a:r>
            <a:endParaRPr lang="zh-HK" altLang="en-US" u="sng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28800"/>
            <a:ext cx="3528392" cy="201622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999-AA30-4A9C-9465-B15C3EE02AEE}" type="slidenum">
              <a:rPr lang="zh-HK" altLang="en-US" smtClean="0"/>
              <a:t>6</a:t>
            </a:fld>
            <a:endParaRPr lang="zh-HK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0"/>
            <a:ext cx="3432667" cy="201622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10" y="4149081"/>
            <a:ext cx="3539758" cy="209878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49081"/>
            <a:ext cx="3432667" cy="209878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4860032" y="363573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Not into mortar joints  (</a:t>
            </a:r>
            <a:r>
              <a:rPr lang="zh-TW" altLang="en-US" b="1" u="sng" dirty="0"/>
              <a:t>未嵌入接合處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987401" y="3645023"/>
            <a:ext cx="3244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Proper installation (</a:t>
            </a:r>
            <a:r>
              <a:rPr lang="zh-TW" altLang="en-US" b="1" u="sng" dirty="0"/>
              <a:t>正確安裝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013619" y="6226490"/>
            <a:ext cx="315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Proper installation (</a:t>
            </a:r>
            <a:r>
              <a:rPr lang="zh-TW" altLang="en-US" b="1" u="sng" dirty="0"/>
              <a:t>正確安裝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233481" y="6247861"/>
            <a:ext cx="308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u="sng" dirty="0"/>
              <a:t>No clearance (</a:t>
            </a:r>
            <a:r>
              <a:rPr lang="zh-TW" altLang="en-US" b="1" u="sng" dirty="0"/>
              <a:t>沒有两吋間隙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501941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sz="3600" dirty="0"/>
              <a:t>Chimney/Skylight/Penetration Defect Examples</a:t>
            </a:r>
            <a:br>
              <a:rPr lang="en-US" altLang="zh-HK" sz="3600" dirty="0"/>
            </a:br>
            <a:r>
              <a:rPr lang="en-US" altLang="zh-HK" sz="3600" u="sng" dirty="0"/>
              <a:t>(</a:t>
            </a:r>
            <a:r>
              <a:rPr lang="zh-TW" altLang="en-US" sz="3600" u="sng" dirty="0"/>
              <a:t>煙囪</a:t>
            </a:r>
            <a:r>
              <a:rPr lang="en-US" altLang="zh-TW" sz="3600" u="sng" dirty="0"/>
              <a:t>/</a:t>
            </a:r>
            <a:r>
              <a:rPr lang="zh-TW" altLang="en-US" sz="3600" u="sng" dirty="0"/>
              <a:t>天窗</a:t>
            </a:r>
            <a:r>
              <a:rPr lang="en-US" altLang="zh-TW" sz="3600" u="sng" dirty="0"/>
              <a:t>/</a:t>
            </a:r>
            <a:r>
              <a:rPr lang="zh-TW" altLang="en-US" sz="3600" u="sng" dirty="0"/>
              <a:t>屋頂其他附件損壞例子</a:t>
            </a:r>
            <a:r>
              <a:rPr lang="en-US" altLang="zh-TW" sz="3600" u="sng" dirty="0"/>
              <a:t>)</a:t>
            </a:r>
            <a:endParaRPr lang="zh-HK" altLang="en-US" sz="3600" u="sng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48" y="4077072"/>
            <a:ext cx="3528392" cy="216024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999-AA30-4A9C-9465-B15C3EE02AEE}" type="slidenum">
              <a:rPr lang="zh-HK" altLang="en-US" smtClean="0"/>
              <a:t>7</a:t>
            </a:fld>
            <a:endParaRPr lang="zh-HK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63555"/>
            <a:ext cx="3528392" cy="216024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50271"/>
            <a:ext cx="3568369" cy="218680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77072"/>
            <a:ext cx="3568369" cy="2160239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369650" y="3532172"/>
            <a:ext cx="4455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Skylight sealant defective </a:t>
            </a:r>
            <a:r>
              <a:rPr lang="en-US" altLang="zh-TW" b="1" u="sng" dirty="0"/>
              <a:t>(</a:t>
            </a:r>
            <a:r>
              <a:rPr lang="zh-TW" altLang="en-US" b="1" u="sng" dirty="0"/>
              <a:t>天窗密封</a:t>
            </a:r>
            <a:r>
              <a:rPr lang="en-US" altLang="zh-HK" b="1" u="sng" dirty="0"/>
              <a:t> </a:t>
            </a:r>
            <a:r>
              <a:rPr lang="zh-TW" altLang="en-US" b="1" u="sng" dirty="0"/>
              <a:t>膠損壞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436096" y="3537952"/>
            <a:ext cx="299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Skylight leaks </a:t>
            </a:r>
            <a:r>
              <a:rPr lang="en-US" altLang="zh-TW" b="1" u="sng" dirty="0"/>
              <a:t>(</a:t>
            </a:r>
            <a:r>
              <a:rPr lang="zh-HK" altLang="en-US" b="1" u="sng" dirty="0"/>
              <a:t>天窗</a:t>
            </a:r>
            <a:r>
              <a:rPr lang="zh-TW" altLang="en-US" b="1" u="sng" dirty="0"/>
              <a:t>漏水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44749" y="6237311"/>
            <a:ext cx="4027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Chimney wall damaged </a:t>
            </a:r>
            <a:r>
              <a:rPr lang="en-US" altLang="zh-TW" b="1" u="sng" dirty="0"/>
              <a:t>(</a:t>
            </a:r>
            <a:r>
              <a:rPr lang="zh-TW" altLang="en-US" b="1" u="sng" dirty="0"/>
              <a:t>煙囪牆身損壞</a:t>
            </a:r>
            <a:r>
              <a:rPr lang="en-US" altLang="zh-TW" b="1" u="sng" dirty="0"/>
              <a:t>)</a:t>
            </a:r>
            <a:r>
              <a:rPr lang="en-US" altLang="zh-HK" b="1" u="sng" dirty="0"/>
              <a:t> </a:t>
            </a:r>
            <a:endParaRPr lang="zh-HK" altLang="en-US" b="1" u="sng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209502" y="6244661"/>
            <a:ext cx="3169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Exposed nail heads </a:t>
            </a:r>
            <a:r>
              <a:rPr lang="en-US" altLang="zh-TW" b="1" u="sng" dirty="0"/>
              <a:t>(</a:t>
            </a:r>
            <a:r>
              <a:rPr lang="zh-TW" altLang="en-US" b="1" u="sng" dirty="0"/>
              <a:t>釘頭外露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159283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Roof Drainage System Defect Examples</a:t>
            </a:r>
            <a:br>
              <a:rPr lang="en-US" altLang="zh-TW" dirty="0"/>
            </a:br>
            <a:r>
              <a:rPr lang="en-US" altLang="zh-TW" u="sng" dirty="0"/>
              <a:t>(</a:t>
            </a:r>
            <a:r>
              <a:rPr lang="zh-TW" altLang="en-US" u="sng" dirty="0"/>
              <a:t>屋頂排水系統損壞例子</a:t>
            </a:r>
            <a:r>
              <a:rPr lang="en-US" altLang="zh-TW" u="sng" dirty="0"/>
              <a:t>)</a:t>
            </a:r>
            <a:endParaRPr lang="zh-HK" altLang="en-US" u="sng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3672408" cy="2088232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71234" y="6310051"/>
            <a:ext cx="2133600" cy="365125"/>
          </a:xfrm>
        </p:spPr>
        <p:txBody>
          <a:bodyPr/>
          <a:lstStyle/>
          <a:p>
            <a:fld id="{2F9C6999-AA30-4A9C-9465-B15C3EE02AEE}" type="slidenum">
              <a:rPr lang="zh-HK" altLang="en-US" smtClean="0"/>
              <a:t>8</a:t>
            </a:fld>
            <a:endParaRPr lang="zh-HK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56792"/>
            <a:ext cx="3600400" cy="208823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47281"/>
            <a:ext cx="3672408" cy="216277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32223"/>
            <a:ext cx="3600400" cy="2177828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971600" y="3651584"/>
            <a:ext cx="322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Vulnerable areas </a:t>
            </a:r>
            <a:r>
              <a:rPr lang="en-US" altLang="zh-TW" b="1" u="sng" dirty="0"/>
              <a:t>(</a:t>
            </a:r>
            <a:r>
              <a:rPr lang="zh-TW" altLang="en-US" b="1" u="sng" dirty="0"/>
              <a:t>易損壞之處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166786" y="364502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Vulnerable areas </a:t>
            </a:r>
            <a:r>
              <a:rPr lang="en-US" altLang="zh-TW" b="1" u="sng" dirty="0"/>
              <a:t>(</a:t>
            </a:r>
            <a:r>
              <a:rPr lang="zh-TW" altLang="en-US" b="1" u="sng" dirty="0"/>
              <a:t>易損壞之處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46898" y="629059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No </a:t>
            </a:r>
            <a:r>
              <a:rPr lang="en-US" altLang="zh-HK" b="1" u="sng" dirty="0" err="1"/>
              <a:t>Kickout</a:t>
            </a:r>
            <a:r>
              <a:rPr lang="en-US" altLang="zh-HK" b="1" u="sng" dirty="0"/>
              <a:t> flashings (</a:t>
            </a:r>
            <a:r>
              <a:rPr lang="zh-TW" altLang="en-US" b="1" u="sng" dirty="0"/>
              <a:t>缺少導引防水板裝置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999051" y="6283558"/>
            <a:ext cx="347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u="sng" dirty="0"/>
              <a:t>Discharge on roof </a:t>
            </a:r>
            <a:r>
              <a:rPr lang="en-US" altLang="zh-TW" b="1" u="sng" dirty="0"/>
              <a:t>(</a:t>
            </a:r>
            <a:r>
              <a:rPr lang="zh-TW" altLang="en-US" b="1" u="sng" dirty="0"/>
              <a:t>卸水流經屋頂</a:t>
            </a:r>
            <a:r>
              <a:rPr lang="en-US" altLang="zh-TW" b="1" u="sng" dirty="0"/>
              <a:t>)</a:t>
            </a:r>
            <a:endParaRPr lang="zh-HK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3089241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u="sng" dirty="0"/>
              <a:t>Exterior System</a:t>
            </a:r>
            <a:r>
              <a:rPr lang="en-US" altLang="zh-TW" u="sng" dirty="0"/>
              <a:t>s</a:t>
            </a:r>
            <a:r>
              <a:rPr lang="en-US" altLang="zh-HK" u="sng" dirty="0"/>
              <a:t> (</a:t>
            </a:r>
            <a:r>
              <a:rPr lang="zh-TW" altLang="en-US" u="sng" dirty="0"/>
              <a:t>外部系統</a:t>
            </a:r>
            <a:r>
              <a:rPr lang="en-US" altLang="zh-TW" u="sng" dirty="0"/>
              <a:t>)</a:t>
            </a:r>
            <a:endParaRPr lang="zh-HK" altLang="en-US" u="sng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/>
              <a:t>Exterior Wall (</a:t>
            </a:r>
            <a:r>
              <a:rPr lang="zh-TW" altLang="en-US" dirty="0"/>
              <a:t>外牆</a:t>
            </a:r>
            <a:r>
              <a:rPr lang="en-US" altLang="zh-TW" dirty="0"/>
              <a:t>)</a:t>
            </a:r>
          </a:p>
          <a:p>
            <a:r>
              <a:rPr lang="en-US" altLang="zh-HK" dirty="0"/>
              <a:t>Doors/Windows Exterior Side </a:t>
            </a:r>
            <a:r>
              <a:rPr lang="en-US" altLang="zh-TW" dirty="0"/>
              <a:t>(</a:t>
            </a:r>
            <a:r>
              <a:rPr lang="zh-TW" altLang="en-US" dirty="0"/>
              <a:t>門窗外部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Decks/Balconies/Steps </a:t>
            </a:r>
            <a:r>
              <a:rPr lang="en-US" altLang="zh-TW" dirty="0"/>
              <a:t>(</a:t>
            </a:r>
            <a:r>
              <a:rPr lang="zh-TW" altLang="en-US" dirty="0"/>
              <a:t>露天平台</a:t>
            </a:r>
            <a:r>
              <a:rPr lang="en-US" altLang="zh-TW" dirty="0"/>
              <a:t>/</a:t>
            </a:r>
            <a:r>
              <a:rPr lang="zh-TW" altLang="en-US" dirty="0"/>
              <a:t>陽台</a:t>
            </a:r>
            <a:r>
              <a:rPr lang="en-US" altLang="zh-TW" dirty="0"/>
              <a:t>/</a:t>
            </a:r>
            <a:r>
              <a:rPr lang="zh-TW" altLang="en-US" dirty="0"/>
              <a:t>外部梯級</a:t>
            </a:r>
            <a:r>
              <a:rPr lang="en-US" altLang="zh-TW" dirty="0"/>
              <a:t>)</a:t>
            </a:r>
          </a:p>
          <a:p>
            <a:r>
              <a:rPr lang="en-US" altLang="zh-HK" dirty="0"/>
              <a:t>Soffits/</a:t>
            </a:r>
            <a:r>
              <a:rPr lang="en-US" altLang="zh-HK" dirty="0" err="1"/>
              <a:t>Fascias</a:t>
            </a:r>
            <a:r>
              <a:rPr lang="en-US" altLang="zh-HK" dirty="0"/>
              <a:t>/Trims </a:t>
            </a:r>
            <a:r>
              <a:rPr lang="en-US" altLang="zh-TW" dirty="0"/>
              <a:t>(</a:t>
            </a:r>
            <a:r>
              <a:rPr lang="zh-TW" altLang="en-US" dirty="0"/>
              <a:t>屋簷</a:t>
            </a:r>
            <a:r>
              <a:rPr lang="en-US" altLang="zh-TW" dirty="0"/>
              <a:t>/</a:t>
            </a:r>
            <a:r>
              <a:rPr lang="zh-TW" altLang="en-US" dirty="0"/>
              <a:t>護板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Lot Grading</a:t>
            </a:r>
            <a:r>
              <a:rPr lang="en-US" altLang="zh-TW" dirty="0"/>
              <a:t>/Surface Drainage</a:t>
            </a:r>
            <a:r>
              <a:rPr lang="en-US" altLang="zh-HK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地勢</a:t>
            </a:r>
            <a:r>
              <a:rPr lang="en-US" altLang="zh-TW" dirty="0"/>
              <a:t>/</a:t>
            </a:r>
            <a:r>
              <a:rPr lang="zh-TW" altLang="en-US" dirty="0"/>
              <a:t>排雨水系統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Landscaping </a:t>
            </a:r>
            <a:r>
              <a:rPr lang="en-US" altLang="zh-TW" dirty="0"/>
              <a:t>(</a:t>
            </a:r>
            <a:r>
              <a:rPr lang="zh-TW" altLang="en-US" dirty="0"/>
              <a:t>樹木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Driveways/Walks/Patio </a:t>
            </a:r>
            <a:r>
              <a:rPr lang="en-US" altLang="zh-TW" dirty="0"/>
              <a:t>(</a:t>
            </a:r>
            <a:r>
              <a:rPr lang="zh-TW" altLang="en-US" dirty="0"/>
              <a:t>車道</a:t>
            </a:r>
            <a:r>
              <a:rPr lang="en-US" altLang="zh-TW" dirty="0"/>
              <a:t>/</a:t>
            </a:r>
            <a:r>
              <a:rPr lang="zh-TW" altLang="en-US" dirty="0"/>
              <a:t>人行道</a:t>
            </a:r>
            <a:r>
              <a:rPr lang="en-US" altLang="zh-TW" dirty="0"/>
              <a:t>/</a:t>
            </a:r>
            <a:r>
              <a:rPr lang="zh-TW" altLang="en-US" dirty="0"/>
              <a:t>天井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Retaining Wall </a:t>
            </a:r>
            <a:r>
              <a:rPr lang="en-US" altLang="zh-TW" dirty="0"/>
              <a:t>(</a:t>
            </a:r>
            <a:r>
              <a:rPr lang="zh-TW" altLang="en-US" dirty="0"/>
              <a:t>擋土牆</a:t>
            </a:r>
            <a:r>
              <a:rPr lang="en-US" altLang="zh-TW" dirty="0"/>
              <a:t>)</a:t>
            </a:r>
            <a:endParaRPr lang="en-US" altLang="zh-HK" dirty="0"/>
          </a:p>
          <a:p>
            <a:r>
              <a:rPr lang="en-US" altLang="zh-HK" dirty="0"/>
              <a:t>Garage/Carport </a:t>
            </a:r>
            <a:r>
              <a:rPr lang="en-US" altLang="zh-TW" dirty="0"/>
              <a:t>(</a:t>
            </a:r>
            <a:r>
              <a:rPr lang="zh-TW" altLang="en-US" dirty="0"/>
              <a:t>車庫</a:t>
            </a:r>
            <a:r>
              <a:rPr lang="en-US" altLang="zh-TW" dirty="0"/>
              <a:t>)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6999-AA30-4A9C-9465-B15C3EE02AEE}" type="slidenum">
              <a:rPr lang="zh-HK" altLang="en-US" smtClean="0"/>
              <a:t>9</a:t>
            </a:fld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301208"/>
            <a:ext cx="115198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78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1890</Words>
  <Application>Microsoft Office PowerPoint</Application>
  <PresentationFormat>On-screen Show (4:3)</PresentationFormat>
  <Paragraphs>210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新細明體</vt:lpstr>
      <vt:lpstr>Arial</vt:lpstr>
      <vt:lpstr>Calibri</vt:lpstr>
      <vt:lpstr>Times New Roman</vt:lpstr>
      <vt:lpstr>Office 佈景主題</vt:lpstr>
      <vt:lpstr>Home Inspection (驗屋) </vt:lpstr>
      <vt:lpstr>Code of Practice (業務守則)</vt:lpstr>
      <vt:lpstr>Scope of Inspection (驗屋範圍)</vt:lpstr>
      <vt:lpstr>Roof Systems (屋頂系統)</vt:lpstr>
      <vt:lpstr>Roof Covering Defect Examples (瓦面損壞例子) </vt:lpstr>
      <vt:lpstr>Roof Flashing Defect Examples (屋頂防水板損壞例子)</vt:lpstr>
      <vt:lpstr>Chimney/Skylight/Penetration Defect Examples (煙囪/天窗/屋頂其他附件損壞例子)</vt:lpstr>
      <vt:lpstr>Roof Drainage System Defect Examples (屋頂排水系統損壞例子)</vt:lpstr>
      <vt:lpstr>Exterior Systems (外部系統)</vt:lpstr>
      <vt:lpstr>Common Exterior defects (1) (常見外部系統毛病) (1)</vt:lpstr>
      <vt:lpstr>Common Exterior defects (2) (常見外部系統毛病) (2)</vt:lpstr>
      <vt:lpstr>Common Exterior defects (3) (常見外部系統毛病) (3)</vt:lpstr>
      <vt:lpstr>Common Exterior defects (4) (常見外部系統毛病) (4)</vt:lpstr>
      <vt:lpstr>Common Exterior System Defects (5) (常見外部系統毛病) (5)</vt:lpstr>
      <vt:lpstr>Structural Systems (結構系統)</vt:lpstr>
      <vt:lpstr>Common Structural System Defects (常見結構系統毛病)</vt:lpstr>
      <vt:lpstr>Electrical Systems (電氣系統)</vt:lpstr>
      <vt:lpstr>Common Electrical System defects (常見電氣系統毛病)</vt:lpstr>
      <vt:lpstr>Heating Systems (供暖系統)</vt:lpstr>
      <vt:lpstr>Common Heating System Defects  (常見供暖系統毛病)</vt:lpstr>
      <vt:lpstr>Cooling Systems (空調系統)</vt:lpstr>
      <vt:lpstr>Common Cooling System Defects (常見空調系統毛病)</vt:lpstr>
      <vt:lpstr>Plumbing Systems (水務系統)</vt:lpstr>
      <vt:lpstr>Common Plumbing System Defects (常見水務系統毛病)</vt:lpstr>
      <vt:lpstr>Insulation Systems (保温系統)</vt:lpstr>
      <vt:lpstr>Common Insulation Defects (常見保温毛病)</vt:lpstr>
      <vt:lpstr>Interior Systems (內部系統)</vt:lpstr>
      <vt:lpstr>Common Interior System Defects (常見內部系統毛病)</vt:lpstr>
      <vt:lpstr>Enjoy  Your  Home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Inspection (驗屋)</dc:title>
  <dc:creator>Edward</dc:creator>
  <cp:lastModifiedBy>Marcia Tsang</cp:lastModifiedBy>
  <cp:revision>168</cp:revision>
  <dcterms:created xsi:type="dcterms:W3CDTF">2020-05-16T23:51:34Z</dcterms:created>
  <dcterms:modified xsi:type="dcterms:W3CDTF">2022-04-03T20:44:14Z</dcterms:modified>
</cp:coreProperties>
</file>